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40" r:id="rId2"/>
    <p:sldId id="328" r:id="rId3"/>
    <p:sldId id="350" r:id="rId4"/>
    <p:sldId id="354" r:id="rId5"/>
    <p:sldId id="283" r:id="rId6"/>
    <p:sldId id="284" r:id="rId7"/>
    <p:sldId id="361" r:id="rId8"/>
    <p:sldId id="362" r:id="rId9"/>
    <p:sldId id="289" r:id="rId10"/>
    <p:sldId id="290" r:id="rId11"/>
    <p:sldId id="291" r:id="rId12"/>
    <p:sldId id="366" r:id="rId13"/>
    <p:sldId id="367" r:id="rId14"/>
    <p:sldId id="368" r:id="rId15"/>
    <p:sldId id="314" r:id="rId16"/>
    <p:sldId id="321" r:id="rId17"/>
    <p:sldId id="330" r:id="rId18"/>
    <p:sldId id="331" r:id="rId19"/>
    <p:sldId id="339" r:id="rId20"/>
    <p:sldId id="293" r:id="rId21"/>
    <p:sldId id="316" r:id="rId22"/>
    <p:sldId id="297" r:id="rId23"/>
    <p:sldId id="369" r:id="rId24"/>
    <p:sldId id="306" r:id="rId25"/>
    <p:sldId id="370" r:id="rId26"/>
    <p:sldId id="308" r:id="rId27"/>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5" autoAdjust="0"/>
    <p:restoredTop sz="89520" autoAdjust="0"/>
  </p:normalViewPr>
  <p:slideViewPr>
    <p:cSldViewPr snapToGrid="0">
      <p:cViewPr>
        <p:scale>
          <a:sx n="70" d="100"/>
          <a:sy n="70" d="100"/>
        </p:scale>
        <p:origin x="-846" y="6"/>
      </p:cViewPr>
      <p:guideLst>
        <p:guide orient="horz" pos="2160"/>
        <p:guide pos="3840"/>
      </p:guideLst>
    </p:cSldViewPr>
  </p:slideViewPr>
  <p:notesTextViewPr>
    <p:cViewPr>
      <p:scale>
        <a:sx n="3" d="2"/>
        <a:sy n="3" d="2"/>
      </p:scale>
      <p:origin x="0" y="0"/>
    </p:cViewPr>
  </p:notesTextViewPr>
  <p:sorterViewPr>
    <p:cViewPr>
      <p:scale>
        <a:sx n="125" d="100"/>
        <a:sy n="125" d="100"/>
      </p:scale>
      <p:origin x="0" y="2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1800" dirty="0"/>
              <a:t>US All Outlet Private Label Dollar </a:t>
            </a:r>
            <a:r>
              <a:rPr lang="en-US" sz="1800" dirty="0" smtClean="0"/>
              <a:t>Sales</a:t>
            </a:r>
          </a:p>
          <a:p>
            <a:pPr>
              <a:defRPr/>
            </a:pPr>
            <a:r>
              <a:rPr lang="en-US" sz="1600" b="0" i="1" dirty="0" smtClean="0"/>
              <a:t>($ in Billions)</a:t>
            </a:r>
            <a:r>
              <a:rPr lang="en-US" dirty="0" smtClean="0"/>
              <a:t> </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Sheet1!$A$2:$A$5</c:f>
              <c:strCache>
                <c:ptCount val="4"/>
                <c:pt idx="0">
                  <c:v>2013</c:v>
                </c:pt>
                <c:pt idx="1">
                  <c:v>2014</c:v>
                </c:pt>
                <c:pt idx="2">
                  <c:v>2015</c:v>
                </c:pt>
                <c:pt idx="3">
                  <c:v>2016* </c:v>
                </c:pt>
              </c:strCache>
            </c:strRef>
          </c:cat>
          <c:val>
            <c:numRef>
              <c:f>Sheet1!$B$2:$B$5</c:f>
              <c:numCache>
                <c:formatCode>General</c:formatCode>
                <c:ptCount val="4"/>
                <c:pt idx="0">
                  <c:v>113</c:v>
                </c:pt>
                <c:pt idx="1">
                  <c:v>116.2</c:v>
                </c:pt>
                <c:pt idx="2">
                  <c:v>118.4</c:v>
                </c:pt>
                <c:pt idx="3">
                  <c:v>120.5</c:v>
                </c:pt>
              </c:numCache>
            </c:numRef>
          </c:val>
        </c:ser>
        <c:dLbls>
          <c:showLegendKey val="0"/>
          <c:showVal val="0"/>
          <c:showCatName val="0"/>
          <c:showSerName val="0"/>
          <c:showPercent val="0"/>
          <c:showBubbleSize val="0"/>
        </c:dLbls>
        <c:gapWidth val="150"/>
        <c:axId val="244004352"/>
        <c:axId val="244005888"/>
      </c:barChart>
      <c:catAx>
        <c:axId val="244004352"/>
        <c:scaling>
          <c:orientation val="minMax"/>
        </c:scaling>
        <c:delete val="0"/>
        <c:axPos val="b"/>
        <c:numFmt formatCode="General" sourceLinked="1"/>
        <c:majorTickMark val="out"/>
        <c:minorTickMark val="none"/>
        <c:tickLblPos val="nextTo"/>
        <c:crossAx val="244005888"/>
        <c:crosses val="autoZero"/>
        <c:auto val="1"/>
        <c:lblAlgn val="ctr"/>
        <c:lblOffset val="100"/>
        <c:noMultiLvlLbl val="0"/>
      </c:catAx>
      <c:valAx>
        <c:axId val="244005888"/>
        <c:scaling>
          <c:orientation val="minMax"/>
        </c:scaling>
        <c:delete val="1"/>
        <c:axPos val="l"/>
        <c:numFmt formatCode="General" sourceLinked="1"/>
        <c:majorTickMark val="out"/>
        <c:minorTickMark val="none"/>
        <c:tickLblPos val="nextTo"/>
        <c:crossAx val="244004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National Brand</c:v>
                </c:pt>
              </c:strCache>
            </c:strRef>
          </c:tx>
          <c:invertIfNegative val="0"/>
          <c:cat>
            <c:strRef>
              <c:f>Sheet1!$A$2:$A$24</c:f>
              <c:strCache>
                <c:ptCount val="23"/>
                <c:pt idx="0">
                  <c:v>Milk</c:v>
                </c:pt>
                <c:pt idx="1">
                  <c:v>OTC</c:v>
                </c:pt>
                <c:pt idx="2">
                  <c:v>Baking supplies</c:v>
                </c:pt>
                <c:pt idx="3">
                  <c:v>Canned goods</c:v>
                </c:pt>
                <c:pt idx="4">
                  <c:v>Bottled water</c:v>
                </c:pt>
                <c:pt idx="5">
                  <c:v>Bread/bakery</c:v>
                </c:pt>
                <c:pt idx="6">
                  <c:v>Meat/poultry</c:v>
                </c:pt>
                <c:pt idx="7">
                  <c:v>HH paper products</c:v>
                </c:pt>
                <c:pt idx="8">
                  <c:v>Pasta/grains</c:v>
                </c:pt>
                <c:pt idx="9">
                  <c:v>Baby care</c:v>
                </c:pt>
                <c:pt idx="10">
                  <c:v>Condiments</c:v>
                </c:pt>
                <c:pt idx="11">
                  <c:v>Ice cream/frozen desserts</c:v>
                </c:pt>
                <c:pt idx="12">
                  <c:v>HH cleaning products</c:v>
                </c:pt>
                <c:pt idx="13">
                  <c:v>Juice</c:v>
                </c:pt>
                <c:pt idx="14">
                  <c:v>Cereal/oatmeal</c:v>
                </c:pt>
                <c:pt idx="15">
                  <c:v>Snack foods</c:v>
                </c:pt>
                <c:pt idx="16">
                  <c:v>Yogurt</c:v>
                </c:pt>
                <c:pt idx="17">
                  <c:v>Skin care</c:v>
                </c:pt>
                <c:pt idx="18">
                  <c:v>Frozen meals </c:v>
                </c:pt>
                <c:pt idx="19">
                  <c:v>Soap/body wash</c:v>
                </c:pt>
                <c:pt idx="20">
                  <c:v>CSDs</c:v>
                </c:pt>
                <c:pt idx="21">
                  <c:v>Pet food</c:v>
                </c:pt>
                <c:pt idx="22">
                  <c:v>Hair care</c:v>
                </c:pt>
              </c:strCache>
            </c:strRef>
          </c:cat>
          <c:val>
            <c:numRef>
              <c:f>Sheet1!$B$2:$B$24</c:f>
              <c:numCache>
                <c:formatCode>0%</c:formatCode>
                <c:ptCount val="23"/>
                <c:pt idx="0">
                  <c:v>0.35201072386058979</c:v>
                </c:pt>
                <c:pt idx="1">
                  <c:v>0.37099447513812156</c:v>
                </c:pt>
                <c:pt idx="2">
                  <c:v>0.40205612670186164</c:v>
                </c:pt>
                <c:pt idx="3">
                  <c:v>0.42155561454738516</c:v>
                </c:pt>
                <c:pt idx="4">
                  <c:v>0.44086021505376344</c:v>
                </c:pt>
                <c:pt idx="5">
                  <c:v>0.44284968684759918</c:v>
                </c:pt>
                <c:pt idx="6">
                  <c:v>0.38940152913261272</c:v>
                </c:pt>
                <c:pt idx="7">
                  <c:v>0.50830140485312902</c:v>
                </c:pt>
                <c:pt idx="8">
                  <c:v>0.50174309466344869</c:v>
                </c:pt>
                <c:pt idx="9">
                  <c:v>0.49901185770750989</c:v>
                </c:pt>
                <c:pt idx="10">
                  <c:v>0.622528616024974</c:v>
                </c:pt>
                <c:pt idx="11">
                  <c:v>0.63183234211271599</c:v>
                </c:pt>
                <c:pt idx="12">
                  <c:v>0.62633082316281485</c:v>
                </c:pt>
                <c:pt idx="13">
                  <c:v>0.63630916716596764</c:v>
                </c:pt>
                <c:pt idx="14">
                  <c:v>0.66091008771929827</c:v>
                </c:pt>
                <c:pt idx="15">
                  <c:v>0.65213903743315504</c:v>
                </c:pt>
                <c:pt idx="16">
                  <c:v>0.70940170940170943</c:v>
                </c:pt>
                <c:pt idx="17">
                  <c:v>0.72140330188679247</c:v>
                </c:pt>
                <c:pt idx="18">
                  <c:v>0.72445315050603987</c:v>
                </c:pt>
                <c:pt idx="19">
                  <c:v>0.75130208333333337</c:v>
                </c:pt>
                <c:pt idx="20">
                  <c:v>0.76672920575359604</c:v>
                </c:pt>
                <c:pt idx="21">
                  <c:v>0.78162340337865677</c:v>
                </c:pt>
                <c:pt idx="22">
                  <c:v>0.78923035082948056</c:v>
                </c:pt>
              </c:numCache>
            </c:numRef>
          </c:val>
        </c:ser>
        <c:ser>
          <c:idx val="1"/>
          <c:order val="1"/>
          <c:tx>
            <c:strRef>
              <c:f>Sheet1!$C$1</c:f>
              <c:strCache>
                <c:ptCount val="1"/>
                <c:pt idx="0">
                  <c:v>Private Brand</c:v>
                </c:pt>
              </c:strCache>
            </c:strRef>
          </c:tx>
          <c:invertIfNegative val="0"/>
          <c:dLbls>
            <c:showLegendKey val="0"/>
            <c:showVal val="1"/>
            <c:showCatName val="0"/>
            <c:showSerName val="0"/>
            <c:showPercent val="0"/>
            <c:showBubbleSize val="0"/>
            <c:showLeaderLines val="0"/>
          </c:dLbls>
          <c:cat>
            <c:strRef>
              <c:f>Sheet1!$A$2:$A$24</c:f>
              <c:strCache>
                <c:ptCount val="23"/>
                <c:pt idx="0">
                  <c:v>Milk</c:v>
                </c:pt>
                <c:pt idx="1">
                  <c:v>OTC</c:v>
                </c:pt>
                <c:pt idx="2">
                  <c:v>Baking supplies</c:v>
                </c:pt>
                <c:pt idx="3">
                  <c:v>Canned goods</c:v>
                </c:pt>
                <c:pt idx="4">
                  <c:v>Bottled water</c:v>
                </c:pt>
                <c:pt idx="5">
                  <c:v>Bread/bakery</c:v>
                </c:pt>
                <c:pt idx="6">
                  <c:v>Meat/poultry</c:v>
                </c:pt>
                <c:pt idx="7">
                  <c:v>HH paper products</c:v>
                </c:pt>
                <c:pt idx="8">
                  <c:v>Pasta/grains</c:v>
                </c:pt>
                <c:pt idx="9">
                  <c:v>Baby care</c:v>
                </c:pt>
                <c:pt idx="10">
                  <c:v>Condiments</c:v>
                </c:pt>
                <c:pt idx="11">
                  <c:v>Ice cream/frozen desserts</c:v>
                </c:pt>
                <c:pt idx="12">
                  <c:v>HH cleaning products</c:v>
                </c:pt>
                <c:pt idx="13">
                  <c:v>Juice</c:v>
                </c:pt>
                <c:pt idx="14">
                  <c:v>Cereal/oatmeal</c:v>
                </c:pt>
                <c:pt idx="15">
                  <c:v>Snack foods</c:v>
                </c:pt>
                <c:pt idx="16">
                  <c:v>Yogurt</c:v>
                </c:pt>
                <c:pt idx="17">
                  <c:v>Skin care</c:v>
                </c:pt>
                <c:pt idx="18">
                  <c:v>Frozen meals </c:v>
                </c:pt>
                <c:pt idx="19">
                  <c:v>Soap/body wash</c:v>
                </c:pt>
                <c:pt idx="20">
                  <c:v>CSDs</c:v>
                </c:pt>
                <c:pt idx="21">
                  <c:v>Pet food</c:v>
                </c:pt>
                <c:pt idx="22">
                  <c:v>Hair care</c:v>
                </c:pt>
              </c:strCache>
            </c:strRef>
          </c:cat>
          <c:val>
            <c:numRef>
              <c:f>Sheet1!$C$2:$C$24</c:f>
              <c:numCache>
                <c:formatCode>0%</c:formatCode>
                <c:ptCount val="23"/>
                <c:pt idx="0">
                  <c:v>0.58123324396782838</c:v>
                </c:pt>
                <c:pt idx="1">
                  <c:v>0.53618784530386743</c:v>
                </c:pt>
                <c:pt idx="2">
                  <c:v>0.51041956098916363</c:v>
                </c:pt>
                <c:pt idx="3">
                  <c:v>0.50650384921688341</c:v>
                </c:pt>
                <c:pt idx="4">
                  <c:v>0.48224177256435319</c:v>
                </c:pt>
                <c:pt idx="5">
                  <c:v>0.47964509394572025</c:v>
                </c:pt>
                <c:pt idx="6">
                  <c:v>0.44977590297917214</c:v>
                </c:pt>
                <c:pt idx="7">
                  <c:v>0.42733077905491701</c:v>
                </c:pt>
                <c:pt idx="8">
                  <c:v>0.41619737194958434</c:v>
                </c:pt>
                <c:pt idx="9">
                  <c:v>0.31818181818181818</c:v>
                </c:pt>
                <c:pt idx="10">
                  <c:v>0.31217481789802287</c:v>
                </c:pt>
                <c:pt idx="11">
                  <c:v>0.30218068535825543</c:v>
                </c:pt>
                <c:pt idx="12">
                  <c:v>0.28979485847831732</c:v>
                </c:pt>
                <c:pt idx="13">
                  <c:v>0.28250449370880765</c:v>
                </c:pt>
                <c:pt idx="14">
                  <c:v>0.2798793859649123</c:v>
                </c:pt>
                <c:pt idx="15">
                  <c:v>0.26657754010695189</c:v>
                </c:pt>
                <c:pt idx="16">
                  <c:v>0.22317188983855651</c:v>
                </c:pt>
                <c:pt idx="17">
                  <c:v>0.19044811320754718</c:v>
                </c:pt>
                <c:pt idx="18">
                  <c:v>0.18478615736206333</c:v>
                </c:pt>
                <c:pt idx="19">
                  <c:v>0.18072916666666666</c:v>
                </c:pt>
                <c:pt idx="20">
                  <c:v>0.17917448405253283</c:v>
                </c:pt>
                <c:pt idx="21">
                  <c:v>0.13761845900288422</c:v>
                </c:pt>
                <c:pt idx="22">
                  <c:v>0.13734022300788687</c:v>
                </c:pt>
              </c:numCache>
            </c:numRef>
          </c:val>
        </c:ser>
        <c:dLbls>
          <c:showLegendKey val="0"/>
          <c:showVal val="0"/>
          <c:showCatName val="0"/>
          <c:showSerName val="0"/>
          <c:showPercent val="0"/>
          <c:showBubbleSize val="0"/>
        </c:dLbls>
        <c:gapWidth val="150"/>
        <c:axId val="250209792"/>
        <c:axId val="250211328"/>
      </c:barChart>
      <c:catAx>
        <c:axId val="250209792"/>
        <c:scaling>
          <c:orientation val="minMax"/>
        </c:scaling>
        <c:delete val="0"/>
        <c:axPos val="b"/>
        <c:majorTickMark val="out"/>
        <c:minorTickMark val="none"/>
        <c:tickLblPos val="nextTo"/>
        <c:crossAx val="250211328"/>
        <c:crosses val="autoZero"/>
        <c:auto val="1"/>
        <c:lblAlgn val="ctr"/>
        <c:lblOffset val="100"/>
        <c:noMultiLvlLbl val="0"/>
      </c:catAx>
      <c:valAx>
        <c:axId val="250211328"/>
        <c:scaling>
          <c:orientation val="minMax"/>
        </c:scaling>
        <c:delete val="0"/>
        <c:axPos val="l"/>
        <c:numFmt formatCode="0%" sourceLinked="1"/>
        <c:majorTickMark val="out"/>
        <c:minorTickMark val="none"/>
        <c:tickLblPos val="nextTo"/>
        <c:crossAx val="250209792"/>
        <c:crosses val="autoZero"/>
        <c:crossBetween val="between"/>
      </c:valAx>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PL Purchasers</c:v>
                </c:pt>
              </c:strCache>
            </c:strRef>
          </c:tx>
          <c:invertIfNegative val="0"/>
          <c:dLbls>
            <c:showLegendKey val="0"/>
            <c:showVal val="1"/>
            <c:showCatName val="0"/>
            <c:showSerName val="0"/>
            <c:showPercent val="0"/>
            <c:showBubbleSize val="0"/>
            <c:showLeaderLines val="0"/>
          </c:dLbls>
          <c:cat>
            <c:strRef>
              <c:f>Sheet1!$A$2:$A$13</c:f>
              <c:strCache>
                <c:ptCount val="12"/>
                <c:pt idx="0">
                  <c:v>Lower price</c:v>
                </c:pt>
                <c:pt idx="1">
                  <c:v>Good experience w/brand in past</c:v>
                </c:pt>
                <c:pt idx="2">
                  <c:v>Better value</c:v>
                </c:pt>
                <c:pt idx="3">
                  <c:v>Trust product will meet expectations</c:v>
                </c:pt>
                <c:pt idx="4">
                  <c:v>Like/trust retailer, so assume PL products will be good</c:v>
                </c:pt>
                <c:pt idx="5">
                  <c:v>Item on sale/promotion</c:v>
                </c:pt>
                <c:pt idx="6">
                  <c:v>Tastes/works better than name brand</c:v>
                </c:pt>
                <c:pt idx="7">
                  <c:v>Better ingredients</c:v>
                </c:pt>
                <c:pt idx="8">
                  <c:v>Higher quality than name brand version</c:v>
                </c:pt>
                <c:pt idx="9">
                  <c:v>Better for me/my family</c:v>
                </c:pt>
                <c:pt idx="10">
                  <c:v>No equivalent name brand product </c:v>
                </c:pt>
                <c:pt idx="11">
                  <c:v>Had a coupon for the private label version</c:v>
                </c:pt>
              </c:strCache>
            </c:strRef>
          </c:cat>
          <c:val>
            <c:numRef>
              <c:f>Sheet1!$B$2:$B$13</c:f>
              <c:numCache>
                <c:formatCode>0%</c:formatCode>
                <c:ptCount val="12"/>
                <c:pt idx="0">
                  <c:v>0.50905700586041558</c:v>
                </c:pt>
                <c:pt idx="1">
                  <c:v>0.33937133724027702</c:v>
                </c:pt>
                <c:pt idx="2">
                  <c:v>0.28804830403125553</c:v>
                </c:pt>
                <c:pt idx="3">
                  <c:v>0.23326229799325165</c:v>
                </c:pt>
                <c:pt idx="4">
                  <c:v>0.23512697567039603</c:v>
                </c:pt>
                <c:pt idx="5">
                  <c:v>0.19046350559403302</c:v>
                </c:pt>
                <c:pt idx="6">
                  <c:v>0.12715325874622624</c:v>
                </c:pt>
                <c:pt idx="7">
                  <c:v>5.8959332267803234E-2</c:v>
                </c:pt>
                <c:pt idx="8">
                  <c:v>5.2832534185757417E-2</c:v>
                </c:pt>
                <c:pt idx="9">
                  <c:v>5.487480021310602E-2</c:v>
                </c:pt>
                <c:pt idx="10">
                  <c:v>4.1910850648197481E-2</c:v>
                </c:pt>
                <c:pt idx="11">
                  <c:v>3.596164091635589E-2</c:v>
                </c:pt>
              </c:numCache>
            </c:numRef>
          </c:val>
        </c:ser>
        <c:dLbls>
          <c:showLegendKey val="0"/>
          <c:showVal val="0"/>
          <c:showCatName val="0"/>
          <c:showSerName val="0"/>
          <c:showPercent val="0"/>
          <c:showBubbleSize val="0"/>
        </c:dLbls>
        <c:gapWidth val="75"/>
        <c:axId val="249905152"/>
        <c:axId val="249906688"/>
      </c:barChart>
      <c:catAx>
        <c:axId val="249905152"/>
        <c:scaling>
          <c:orientation val="maxMin"/>
        </c:scaling>
        <c:delete val="0"/>
        <c:axPos val="l"/>
        <c:majorTickMark val="out"/>
        <c:minorTickMark val="none"/>
        <c:tickLblPos val="nextTo"/>
        <c:crossAx val="249906688"/>
        <c:crosses val="autoZero"/>
        <c:auto val="1"/>
        <c:lblAlgn val="ctr"/>
        <c:lblOffset val="100"/>
        <c:noMultiLvlLbl val="0"/>
      </c:catAx>
      <c:valAx>
        <c:axId val="249906688"/>
        <c:scaling>
          <c:orientation val="minMax"/>
        </c:scaling>
        <c:delete val="1"/>
        <c:axPos val="t"/>
        <c:numFmt formatCode="0%" sourceLinked="1"/>
        <c:majorTickMark val="out"/>
        <c:minorTickMark val="none"/>
        <c:tickLblPos val="nextTo"/>
        <c:crossAx val="2499051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4C86-D6B4-4DD3-9795-455AC44AF96F}"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FC1E939A-E23C-4562-A9E8-1B00A36C9A5F}">
      <dgm:prSet phldrT="[Text]"/>
      <dgm:spPr/>
      <dgm:t>
        <a:bodyPr/>
        <a:lstStyle/>
        <a:p>
          <a:r>
            <a:rPr lang="en-US" dirty="0" smtClean="0"/>
            <a:t>Finance</a:t>
          </a:r>
          <a:endParaRPr lang="en-US" dirty="0"/>
        </a:p>
      </dgm:t>
    </dgm:pt>
    <dgm:pt modelId="{7BF91132-167F-413D-9886-BE14F24F70D2}" type="parTrans" cxnId="{45125C93-36CD-4CC7-943A-00AF49D4911E}">
      <dgm:prSet/>
      <dgm:spPr/>
      <dgm:t>
        <a:bodyPr/>
        <a:lstStyle/>
        <a:p>
          <a:endParaRPr lang="en-US"/>
        </a:p>
      </dgm:t>
    </dgm:pt>
    <dgm:pt modelId="{2B395D6E-513C-4C67-99A1-99C507E7511A}" type="sibTrans" cxnId="{45125C93-36CD-4CC7-943A-00AF49D4911E}">
      <dgm:prSet/>
      <dgm:spPr/>
      <dgm:t>
        <a:bodyPr/>
        <a:lstStyle/>
        <a:p>
          <a:endParaRPr lang="en-US"/>
        </a:p>
      </dgm:t>
    </dgm:pt>
    <dgm:pt modelId="{67852282-C476-48D0-BA67-6F6EF0290219}">
      <dgm:prSet phldrT="[Text]"/>
      <dgm:spPr/>
      <dgm:t>
        <a:bodyPr/>
        <a:lstStyle/>
        <a:p>
          <a:r>
            <a:rPr lang="en-US" dirty="0" smtClean="0"/>
            <a:t>Brand</a:t>
          </a:r>
          <a:endParaRPr lang="en-US" dirty="0"/>
        </a:p>
      </dgm:t>
    </dgm:pt>
    <dgm:pt modelId="{12D89908-10CC-4124-9F1D-165A198EE826}" type="parTrans" cxnId="{4CDC96FA-B75A-40D9-BCA2-82261BC465B0}">
      <dgm:prSet/>
      <dgm:spPr/>
      <dgm:t>
        <a:bodyPr/>
        <a:lstStyle/>
        <a:p>
          <a:endParaRPr lang="en-US"/>
        </a:p>
      </dgm:t>
    </dgm:pt>
    <dgm:pt modelId="{0EF9FD6C-BB26-4884-8616-192350DC2CEF}" type="sibTrans" cxnId="{4CDC96FA-B75A-40D9-BCA2-82261BC465B0}">
      <dgm:prSet/>
      <dgm:spPr/>
      <dgm:t>
        <a:bodyPr/>
        <a:lstStyle/>
        <a:p>
          <a:endParaRPr lang="en-US"/>
        </a:p>
      </dgm:t>
    </dgm:pt>
    <dgm:pt modelId="{0AA35C3A-3C0B-44DB-AAFC-79086D195A04}">
      <dgm:prSet phldrT="[Text]"/>
      <dgm:spPr/>
      <dgm:t>
        <a:bodyPr/>
        <a:lstStyle/>
        <a:p>
          <a:r>
            <a:rPr lang="en-US" dirty="0" smtClean="0"/>
            <a:t>Operations</a:t>
          </a:r>
          <a:endParaRPr lang="en-US" dirty="0"/>
        </a:p>
      </dgm:t>
    </dgm:pt>
    <dgm:pt modelId="{7D1EC206-6597-47E6-B7C9-BCF37CCFB7EA}" type="parTrans" cxnId="{CE9779B4-E2DF-4803-BD48-68115CB71956}">
      <dgm:prSet/>
      <dgm:spPr/>
      <dgm:t>
        <a:bodyPr/>
        <a:lstStyle/>
        <a:p>
          <a:endParaRPr lang="en-US"/>
        </a:p>
      </dgm:t>
    </dgm:pt>
    <dgm:pt modelId="{E0AE0ACF-89BA-4083-8004-A30F47BA0D7E}" type="sibTrans" cxnId="{CE9779B4-E2DF-4803-BD48-68115CB71956}">
      <dgm:prSet/>
      <dgm:spPr/>
      <dgm:t>
        <a:bodyPr/>
        <a:lstStyle/>
        <a:p>
          <a:endParaRPr lang="en-US"/>
        </a:p>
      </dgm:t>
    </dgm:pt>
    <dgm:pt modelId="{2EA24747-62E6-4EFF-8A8E-B96E9E1F1901}" type="pres">
      <dgm:prSet presAssocID="{EFBD4C86-D6B4-4DD3-9795-455AC44AF96F}" presName="Name0" presStyleCnt="0">
        <dgm:presLayoutVars>
          <dgm:dir/>
          <dgm:resizeHandles val="exact"/>
        </dgm:presLayoutVars>
      </dgm:prSet>
      <dgm:spPr/>
      <dgm:t>
        <a:bodyPr/>
        <a:lstStyle/>
        <a:p>
          <a:endParaRPr lang="en-US"/>
        </a:p>
      </dgm:t>
    </dgm:pt>
    <dgm:pt modelId="{8CB6402E-2532-4A8D-9376-B8110D1BC93F}" type="pres">
      <dgm:prSet presAssocID="{FC1E939A-E23C-4562-A9E8-1B00A36C9A5F}" presName="Name5" presStyleLbl="vennNode1" presStyleIdx="0" presStyleCnt="3">
        <dgm:presLayoutVars>
          <dgm:bulletEnabled val="1"/>
        </dgm:presLayoutVars>
      </dgm:prSet>
      <dgm:spPr/>
      <dgm:t>
        <a:bodyPr/>
        <a:lstStyle/>
        <a:p>
          <a:endParaRPr lang="en-US"/>
        </a:p>
      </dgm:t>
    </dgm:pt>
    <dgm:pt modelId="{389803B1-BDDA-4AD3-9364-E81C2225E725}" type="pres">
      <dgm:prSet presAssocID="{2B395D6E-513C-4C67-99A1-99C507E7511A}" presName="space" presStyleCnt="0"/>
      <dgm:spPr/>
    </dgm:pt>
    <dgm:pt modelId="{950C4BEE-734C-4A17-AB80-EA4A64A8007E}" type="pres">
      <dgm:prSet presAssocID="{67852282-C476-48D0-BA67-6F6EF0290219}" presName="Name5" presStyleLbl="vennNode1" presStyleIdx="1" presStyleCnt="3">
        <dgm:presLayoutVars>
          <dgm:bulletEnabled val="1"/>
        </dgm:presLayoutVars>
      </dgm:prSet>
      <dgm:spPr/>
      <dgm:t>
        <a:bodyPr/>
        <a:lstStyle/>
        <a:p>
          <a:endParaRPr lang="en-US"/>
        </a:p>
      </dgm:t>
    </dgm:pt>
    <dgm:pt modelId="{B4D5032D-EFD1-49E1-8BDA-A97AC1921F14}" type="pres">
      <dgm:prSet presAssocID="{0EF9FD6C-BB26-4884-8616-192350DC2CEF}" presName="space" presStyleCnt="0"/>
      <dgm:spPr/>
    </dgm:pt>
    <dgm:pt modelId="{65EC7A99-3467-4C7D-BB8C-C867B0FCCA5D}" type="pres">
      <dgm:prSet presAssocID="{0AA35C3A-3C0B-44DB-AAFC-79086D195A04}" presName="Name5" presStyleLbl="vennNode1" presStyleIdx="2" presStyleCnt="3">
        <dgm:presLayoutVars>
          <dgm:bulletEnabled val="1"/>
        </dgm:presLayoutVars>
      </dgm:prSet>
      <dgm:spPr/>
      <dgm:t>
        <a:bodyPr/>
        <a:lstStyle/>
        <a:p>
          <a:endParaRPr lang="en-US"/>
        </a:p>
      </dgm:t>
    </dgm:pt>
  </dgm:ptLst>
  <dgm:cxnLst>
    <dgm:cxn modelId="{45125C93-36CD-4CC7-943A-00AF49D4911E}" srcId="{EFBD4C86-D6B4-4DD3-9795-455AC44AF96F}" destId="{FC1E939A-E23C-4562-A9E8-1B00A36C9A5F}" srcOrd="0" destOrd="0" parTransId="{7BF91132-167F-413D-9886-BE14F24F70D2}" sibTransId="{2B395D6E-513C-4C67-99A1-99C507E7511A}"/>
    <dgm:cxn modelId="{CE9779B4-E2DF-4803-BD48-68115CB71956}" srcId="{EFBD4C86-D6B4-4DD3-9795-455AC44AF96F}" destId="{0AA35C3A-3C0B-44DB-AAFC-79086D195A04}" srcOrd="2" destOrd="0" parTransId="{7D1EC206-6597-47E6-B7C9-BCF37CCFB7EA}" sibTransId="{E0AE0ACF-89BA-4083-8004-A30F47BA0D7E}"/>
    <dgm:cxn modelId="{B65AE473-38F7-4D5F-BDC1-46B9EA9C4DE2}" type="presOf" srcId="{EFBD4C86-D6B4-4DD3-9795-455AC44AF96F}" destId="{2EA24747-62E6-4EFF-8A8E-B96E9E1F1901}" srcOrd="0" destOrd="0" presId="urn:microsoft.com/office/officeart/2005/8/layout/venn3"/>
    <dgm:cxn modelId="{80972E99-ED49-40B6-A28F-8B0330F326CA}" type="presOf" srcId="{67852282-C476-48D0-BA67-6F6EF0290219}" destId="{950C4BEE-734C-4A17-AB80-EA4A64A8007E}" srcOrd="0" destOrd="0" presId="urn:microsoft.com/office/officeart/2005/8/layout/venn3"/>
    <dgm:cxn modelId="{4CDC96FA-B75A-40D9-BCA2-82261BC465B0}" srcId="{EFBD4C86-D6B4-4DD3-9795-455AC44AF96F}" destId="{67852282-C476-48D0-BA67-6F6EF0290219}" srcOrd="1" destOrd="0" parTransId="{12D89908-10CC-4124-9F1D-165A198EE826}" sibTransId="{0EF9FD6C-BB26-4884-8616-192350DC2CEF}"/>
    <dgm:cxn modelId="{811D57CA-B8BA-4231-AB2D-FE780268ED66}" type="presOf" srcId="{0AA35C3A-3C0B-44DB-AAFC-79086D195A04}" destId="{65EC7A99-3467-4C7D-BB8C-C867B0FCCA5D}" srcOrd="0" destOrd="0" presId="urn:microsoft.com/office/officeart/2005/8/layout/venn3"/>
    <dgm:cxn modelId="{2113A5EF-CFAE-4E89-89AF-72B8D60B6912}" type="presOf" srcId="{FC1E939A-E23C-4562-A9E8-1B00A36C9A5F}" destId="{8CB6402E-2532-4A8D-9376-B8110D1BC93F}" srcOrd="0" destOrd="0" presId="urn:microsoft.com/office/officeart/2005/8/layout/venn3"/>
    <dgm:cxn modelId="{40A0889C-A46A-4D4A-ACDC-8A84150A4438}" type="presParOf" srcId="{2EA24747-62E6-4EFF-8A8E-B96E9E1F1901}" destId="{8CB6402E-2532-4A8D-9376-B8110D1BC93F}" srcOrd="0" destOrd="0" presId="urn:microsoft.com/office/officeart/2005/8/layout/venn3"/>
    <dgm:cxn modelId="{89BFB6A4-F442-4A62-8A36-C9FBE5099AAD}" type="presParOf" srcId="{2EA24747-62E6-4EFF-8A8E-B96E9E1F1901}" destId="{389803B1-BDDA-4AD3-9364-E81C2225E725}" srcOrd="1" destOrd="0" presId="urn:microsoft.com/office/officeart/2005/8/layout/venn3"/>
    <dgm:cxn modelId="{A810B081-8A0C-4837-BB90-8A2463D76B2E}" type="presParOf" srcId="{2EA24747-62E6-4EFF-8A8E-B96E9E1F1901}" destId="{950C4BEE-734C-4A17-AB80-EA4A64A8007E}" srcOrd="2" destOrd="0" presId="urn:microsoft.com/office/officeart/2005/8/layout/venn3"/>
    <dgm:cxn modelId="{63A8924B-7396-451E-9241-75D451D7C817}" type="presParOf" srcId="{2EA24747-62E6-4EFF-8A8E-B96E9E1F1901}" destId="{B4D5032D-EFD1-49E1-8BDA-A97AC1921F14}" srcOrd="3" destOrd="0" presId="urn:microsoft.com/office/officeart/2005/8/layout/venn3"/>
    <dgm:cxn modelId="{7798CE6C-B441-40A2-BC9C-7D92BD00DDDC}" type="presParOf" srcId="{2EA24747-62E6-4EFF-8A8E-B96E9E1F1901}" destId="{65EC7A99-3467-4C7D-BB8C-C867B0FCCA5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6402E-2532-4A8D-9376-B8110D1BC93F}">
      <dsp:nvSpPr>
        <dsp:cNvPr id="0" name=""/>
        <dsp:cNvSpPr/>
      </dsp:nvSpPr>
      <dsp:spPr>
        <a:xfrm>
          <a:off x="520154" y="2232"/>
          <a:ext cx="3996035" cy="399603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9915" tIns="48260" rIns="219915" bIns="48260" numCol="1" spcCol="1270" anchor="ctr" anchorCtr="0">
          <a:noAutofit/>
        </a:bodyPr>
        <a:lstStyle/>
        <a:p>
          <a:pPr lvl="0" algn="ctr" defTabSz="1689100">
            <a:lnSpc>
              <a:spcPct val="90000"/>
            </a:lnSpc>
            <a:spcBef>
              <a:spcPct val="0"/>
            </a:spcBef>
            <a:spcAft>
              <a:spcPct val="35000"/>
            </a:spcAft>
          </a:pPr>
          <a:r>
            <a:rPr lang="en-US" sz="3800" kern="1200" dirty="0" smtClean="0"/>
            <a:t>Finance</a:t>
          </a:r>
          <a:endParaRPr lang="en-US" sz="3800" kern="1200" dirty="0"/>
        </a:p>
      </dsp:txBody>
      <dsp:txXfrm>
        <a:off x="1105360" y="587438"/>
        <a:ext cx="2825623" cy="2825623"/>
      </dsp:txXfrm>
    </dsp:sp>
    <dsp:sp modelId="{950C4BEE-734C-4A17-AB80-EA4A64A8007E}">
      <dsp:nvSpPr>
        <dsp:cNvPr id="0" name=""/>
        <dsp:cNvSpPr/>
      </dsp:nvSpPr>
      <dsp:spPr>
        <a:xfrm>
          <a:off x="3716982" y="2232"/>
          <a:ext cx="3996035" cy="3996035"/>
        </a:xfrm>
        <a:prstGeom prst="ellipse">
          <a:avLst/>
        </a:prstGeom>
        <a:solidFill>
          <a:schemeClr val="accent2">
            <a:alpha val="50000"/>
            <a:hueOff val="-4356221"/>
            <a:satOff val="-2296"/>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9915" tIns="48260" rIns="219915" bIns="48260" numCol="1" spcCol="1270" anchor="ctr" anchorCtr="0">
          <a:noAutofit/>
        </a:bodyPr>
        <a:lstStyle/>
        <a:p>
          <a:pPr lvl="0" algn="ctr" defTabSz="1689100">
            <a:lnSpc>
              <a:spcPct val="90000"/>
            </a:lnSpc>
            <a:spcBef>
              <a:spcPct val="0"/>
            </a:spcBef>
            <a:spcAft>
              <a:spcPct val="35000"/>
            </a:spcAft>
          </a:pPr>
          <a:r>
            <a:rPr lang="en-US" sz="3800" kern="1200" dirty="0" smtClean="0"/>
            <a:t>Brand</a:t>
          </a:r>
          <a:endParaRPr lang="en-US" sz="3800" kern="1200" dirty="0"/>
        </a:p>
      </dsp:txBody>
      <dsp:txXfrm>
        <a:off x="4302188" y="587438"/>
        <a:ext cx="2825623" cy="2825623"/>
      </dsp:txXfrm>
    </dsp:sp>
    <dsp:sp modelId="{65EC7A99-3467-4C7D-BB8C-C867B0FCCA5D}">
      <dsp:nvSpPr>
        <dsp:cNvPr id="0" name=""/>
        <dsp:cNvSpPr/>
      </dsp:nvSpPr>
      <dsp:spPr>
        <a:xfrm>
          <a:off x="6913810" y="2232"/>
          <a:ext cx="3996035" cy="3996035"/>
        </a:xfrm>
        <a:prstGeom prst="ellipse">
          <a:avLst/>
        </a:prstGeom>
        <a:solidFill>
          <a:schemeClr val="accent2">
            <a:alpha val="50000"/>
            <a:hueOff val="-8712441"/>
            <a:satOff val="-4591"/>
            <a:lumOff val="17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9915" tIns="48260" rIns="219915" bIns="48260" numCol="1" spcCol="1270" anchor="ctr" anchorCtr="0">
          <a:noAutofit/>
        </a:bodyPr>
        <a:lstStyle/>
        <a:p>
          <a:pPr lvl="0" algn="ctr" defTabSz="1689100">
            <a:lnSpc>
              <a:spcPct val="90000"/>
            </a:lnSpc>
            <a:spcBef>
              <a:spcPct val="0"/>
            </a:spcBef>
            <a:spcAft>
              <a:spcPct val="35000"/>
            </a:spcAft>
          </a:pPr>
          <a:r>
            <a:rPr lang="en-US" sz="3800" kern="1200" dirty="0" smtClean="0"/>
            <a:t>Operations</a:t>
          </a:r>
          <a:endParaRPr lang="en-US" sz="3800" kern="1200" dirty="0"/>
        </a:p>
      </dsp:txBody>
      <dsp:txXfrm>
        <a:off x="7499016" y="587438"/>
        <a:ext cx="2825623" cy="282562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03D246FB-4A60-4E77-ACCF-CF160DACEB00}" type="datetimeFigureOut">
              <a:rPr lang="en-US" smtClean="0"/>
              <a:t>4/6/2017</a:t>
            </a:fld>
            <a:endParaRPr lang="en-US"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9381B32E-8070-4C89-9810-779241A9E97C}" type="slidenum">
              <a:rPr lang="en-US" smtClean="0"/>
              <a:t>‹#›</a:t>
            </a:fld>
            <a:endParaRPr lang="en-US" dirty="0"/>
          </a:p>
        </p:txBody>
      </p:sp>
    </p:spTree>
    <p:extLst>
      <p:ext uri="{BB962C8B-B14F-4D97-AF65-F5344CB8AC3E}">
        <p14:creationId xmlns:p14="http://schemas.microsoft.com/office/powerpoint/2010/main" val="355153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a:t>
            </a:fld>
            <a:endParaRPr lang="en-US" dirty="0"/>
          </a:p>
        </p:txBody>
      </p:sp>
    </p:spTree>
    <p:extLst>
      <p:ext uri="{BB962C8B-B14F-4D97-AF65-F5344CB8AC3E}">
        <p14:creationId xmlns:p14="http://schemas.microsoft.com/office/powerpoint/2010/main" val="396930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12</a:t>
            </a:fld>
            <a:endParaRPr lang="en-US" dirty="0"/>
          </a:p>
        </p:txBody>
      </p:sp>
    </p:spTree>
    <p:extLst>
      <p:ext uri="{BB962C8B-B14F-4D97-AF65-F5344CB8AC3E}">
        <p14:creationId xmlns:p14="http://schemas.microsoft.com/office/powerpoint/2010/main" val="166881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13</a:t>
            </a:fld>
            <a:endParaRPr lang="en-US" dirty="0"/>
          </a:p>
        </p:txBody>
      </p:sp>
    </p:spTree>
    <p:extLst>
      <p:ext uri="{BB962C8B-B14F-4D97-AF65-F5344CB8AC3E}">
        <p14:creationId xmlns:p14="http://schemas.microsoft.com/office/powerpoint/2010/main" val="31970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14</a:t>
            </a:fld>
            <a:endParaRPr lang="en-US" dirty="0"/>
          </a:p>
        </p:txBody>
      </p:sp>
    </p:spTree>
    <p:extLst>
      <p:ext uri="{BB962C8B-B14F-4D97-AF65-F5344CB8AC3E}">
        <p14:creationId xmlns:p14="http://schemas.microsoft.com/office/powerpoint/2010/main" val="192083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15</a:t>
            </a:fld>
            <a:endParaRPr lang="en-US" dirty="0"/>
          </a:p>
        </p:txBody>
      </p:sp>
    </p:spTree>
    <p:extLst>
      <p:ext uri="{BB962C8B-B14F-4D97-AF65-F5344CB8AC3E}">
        <p14:creationId xmlns:p14="http://schemas.microsoft.com/office/powerpoint/2010/main" val="113115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16</a:t>
            </a:fld>
            <a:endParaRPr lang="en-US" dirty="0"/>
          </a:p>
        </p:txBody>
      </p:sp>
    </p:spTree>
    <p:extLst>
      <p:ext uri="{BB962C8B-B14F-4D97-AF65-F5344CB8AC3E}">
        <p14:creationId xmlns:p14="http://schemas.microsoft.com/office/powerpoint/2010/main" val="52499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17</a:t>
            </a:fld>
            <a:endParaRPr lang="en-US" dirty="0"/>
          </a:p>
        </p:txBody>
      </p:sp>
    </p:spTree>
    <p:extLst>
      <p:ext uri="{BB962C8B-B14F-4D97-AF65-F5344CB8AC3E}">
        <p14:creationId xmlns:p14="http://schemas.microsoft.com/office/powerpoint/2010/main" val="1957513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18</a:t>
            </a:fld>
            <a:endParaRPr lang="en-US" dirty="0"/>
          </a:p>
        </p:txBody>
      </p:sp>
    </p:spTree>
    <p:extLst>
      <p:ext uri="{BB962C8B-B14F-4D97-AF65-F5344CB8AC3E}">
        <p14:creationId xmlns:p14="http://schemas.microsoft.com/office/powerpoint/2010/main" val="3866427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19</a:t>
            </a:fld>
            <a:endParaRPr lang="en-US" dirty="0"/>
          </a:p>
        </p:txBody>
      </p:sp>
    </p:spTree>
    <p:extLst>
      <p:ext uri="{BB962C8B-B14F-4D97-AF65-F5344CB8AC3E}">
        <p14:creationId xmlns:p14="http://schemas.microsoft.com/office/powerpoint/2010/main" val="335949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20</a:t>
            </a:fld>
            <a:endParaRPr lang="en-US" dirty="0"/>
          </a:p>
        </p:txBody>
      </p:sp>
    </p:spTree>
    <p:extLst>
      <p:ext uri="{BB962C8B-B14F-4D97-AF65-F5344CB8AC3E}">
        <p14:creationId xmlns:p14="http://schemas.microsoft.com/office/powerpoint/2010/main" val="3722629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21</a:t>
            </a:fld>
            <a:endParaRPr lang="en-US" dirty="0"/>
          </a:p>
        </p:txBody>
      </p:sp>
    </p:spTree>
    <p:extLst>
      <p:ext uri="{BB962C8B-B14F-4D97-AF65-F5344CB8AC3E}">
        <p14:creationId xmlns:p14="http://schemas.microsoft.com/office/powerpoint/2010/main" val="146908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a:t>
            </a:fld>
            <a:endParaRPr lang="en-US" dirty="0"/>
          </a:p>
        </p:txBody>
      </p:sp>
    </p:spTree>
    <p:extLst>
      <p:ext uri="{BB962C8B-B14F-4D97-AF65-F5344CB8AC3E}">
        <p14:creationId xmlns:p14="http://schemas.microsoft.com/office/powerpoint/2010/main" val="392184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22</a:t>
            </a:fld>
            <a:endParaRPr lang="en-US" dirty="0"/>
          </a:p>
        </p:txBody>
      </p:sp>
    </p:spTree>
    <p:extLst>
      <p:ext uri="{BB962C8B-B14F-4D97-AF65-F5344CB8AC3E}">
        <p14:creationId xmlns:p14="http://schemas.microsoft.com/office/powerpoint/2010/main" val="209216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1B32E-8070-4C89-9810-779241A9E97C}" type="slidenum">
              <a:rPr lang="en-US" smtClean="0"/>
              <a:t>23</a:t>
            </a:fld>
            <a:endParaRPr lang="en-US"/>
          </a:p>
        </p:txBody>
      </p:sp>
    </p:spTree>
    <p:extLst>
      <p:ext uri="{BB962C8B-B14F-4D97-AF65-F5344CB8AC3E}">
        <p14:creationId xmlns:p14="http://schemas.microsoft.com/office/powerpoint/2010/main" val="27456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24</a:t>
            </a:fld>
            <a:endParaRPr lang="en-US" dirty="0"/>
          </a:p>
        </p:txBody>
      </p:sp>
    </p:spTree>
    <p:extLst>
      <p:ext uri="{BB962C8B-B14F-4D97-AF65-F5344CB8AC3E}">
        <p14:creationId xmlns:p14="http://schemas.microsoft.com/office/powerpoint/2010/main" val="507899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26</a:t>
            </a:fld>
            <a:endParaRPr lang="en-US" dirty="0"/>
          </a:p>
        </p:txBody>
      </p:sp>
    </p:spTree>
    <p:extLst>
      <p:ext uri="{BB962C8B-B14F-4D97-AF65-F5344CB8AC3E}">
        <p14:creationId xmlns:p14="http://schemas.microsoft.com/office/powerpoint/2010/main" val="240305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240196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234"/>
              </a:spcAft>
            </a:pPr>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81B32E-8070-4C89-9810-779241A9E97C}" type="slidenum">
              <a:rPr lang="en-US" smtClean="0"/>
              <a:t>4</a:t>
            </a:fld>
            <a:endParaRPr lang="en-US" dirty="0"/>
          </a:p>
        </p:txBody>
      </p:sp>
    </p:spTree>
    <p:extLst>
      <p:ext uri="{BB962C8B-B14F-4D97-AF65-F5344CB8AC3E}">
        <p14:creationId xmlns:p14="http://schemas.microsoft.com/office/powerpoint/2010/main" val="127579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5</a:t>
            </a:fld>
            <a:endParaRPr lang="en-US" dirty="0"/>
          </a:p>
        </p:txBody>
      </p:sp>
    </p:spTree>
    <p:extLst>
      <p:ext uri="{BB962C8B-B14F-4D97-AF65-F5344CB8AC3E}">
        <p14:creationId xmlns:p14="http://schemas.microsoft.com/office/powerpoint/2010/main" val="21041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6</a:t>
            </a:fld>
            <a:endParaRPr lang="en-US" dirty="0"/>
          </a:p>
        </p:txBody>
      </p:sp>
    </p:spTree>
    <p:extLst>
      <p:ext uri="{BB962C8B-B14F-4D97-AF65-F5344CB8AC3E}">
        <p14:creationId xmlns:p14="http://schemas.microsoft.com/office/powerpoint/2010/main" val="368159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9</a:t>
            </a:fld>
            <a:endParaRPr lang="en-US" dirty="0"/>
          </a:p>
        </p:txBody>
      </p:sp>
    </p:spTree>
    <p:extLst>
      <p:ext uri="{BB962C8B-B14F-4D97-AF65-F5344CB8AC3E}">
        <p14:creationId xmlns:p14="http://schemas.microsoft.com/office/powerpoint/2010/main" val="100642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10</a:t>
            </a:fld>
            <a:endParaRPr lang="en-US" dirty="0"/>
          </a:p>
        </p:txBody>
      </p:sp>
    </p:spTree>
    <p:extLst>
      <p:ext uri="{BB962C8B-B14F-4D97-AF65-F5344CB8AC3E}">
        <p14:creationId xmlns:p14="http://schemas.microsoft.com/office/powerpoint/2010/main" val="246477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381B32E-8070-4C89-9810-779241A9E97C}" type="slidenum">
              <a:rPr lang="en-US" smtClean="0"/>
              <a:t>11</a:t>
            </a:fld>
            <a:endParaRPr lang="en-US" dirty="0"/>
          </a:p>
        </p:txBody>
      </p:sp>
    </p:spTree>
    <p:extLst>
      <p:ext uri="{BB962C8B-B14F-4D97-AF65-F5344CB8AC3E}">
        <p14:creationId xmlns:p14="http://schemas.microsoft.com/office/powerpoint/2010/main" val="72351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8052" y="1143000"/>
            <a:ext cx="4662949" cy="1826341"/>
          </a:xfrm>
        </p:spPr>
        <p:txBody>
          <a:bodyPr anchor="b">
            <a:normAutofit/>
          </a:bodyPr>
          <a:lstStyle>
            <a:lvl1pPr algn="l">
              <a:defRPr sz="2400" baseline="0"/>
            </a:lvl1pPr>
          </a:lstStyle>
          <a:p>
            <a:r>
              <a:rPr lang="en-US" smtClean="0"/>
              <a:t>Click to edit Master title style</a:t>
            </a:r>
            <a:endParaRPr lang="en-US" dirty="0"/>
          </a:p>
        </p:txBody>
      </p:sp>
      <p:sp>
        <p:nvSpPr>
          <p:cNvPr id="3" name="Subtitle 2"/>
          <p:cNvSpPr>
            <a:spLocks noGrp="1"/>
          </p:cNvSpPr>
          <p:nvPr>
            <p:ph type="subTitle" idx="1"/>
          </p:nvPr>
        </p:nvSpPr>
        <p:spPr>
          <a:xfrm>
            <a:off x="7148052" y="3154246"/>
            <a:ext cx="4662948" cy="1655762"/>
          </a:xfrm>
        </p:spPr>
        <p:txBody>
          <a:bodyPr>
            <a:noAutofit/>
          </a:bodyPr>
          <a:lstStyle>
            <a:lvl1pPr marL="0" indent="0" algn="l">
              <a:spcBef>
                <a:spcPts val="60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415" y="457199"/>
            <a:ext cx="2858420" cy="493777"/>
          </a:xfrm>
          <a:prstGeom prst="rect">
            <a:avLst/>
          </a:prstGeom>
        </p:spPr>
      </p:pic>
      <p:grpSp>
        <p:nvGrpSpPr>
          <p:cNvPr id="14" name="Group 13"/>
          <p:cNvGrpSpPr/>
          <p:nvPr userDrawn="1"/>
        </p:nvGrpSpPr>
        <p:grpSpPr>
          <a:xfrm>
            <a:off x="-1143000" y="-438330"/>
            <a:ext cx="13716000" cy="6744832"/>
            <a:chOff x="-1143000" y="-438330"/>
            <a:chExt cx="13716000" cy="6744832"/>
          </a:xfrm>
        </p:grpSpPr>
        <p:cxnSp>
          <p:nvCxnSpPr>
            <p:cNvPr id="15" name="Straight Connector 14"/>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20" name="TextBox 19"/>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21" name="TextBox 20"/>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22" name="TextBox 2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23" name="Straight Connector 22"/>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25" name="TextBox 24"/>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26" name="TextBox 25"/>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27" name="TextBox 26"/>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28" name="TextBox 27"/>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
        <p:nvSpPr>
          <p:cNvPr id="5" name="Picture Placeholder 4"/>
          <p:cNvSpPr>
            <a:spLocks noGrp="1"/>
          </p:cNvSpPr>
          <p:nvPr>
            <p:ph type="pic" sz="quarter" idx="10"/>
          </p:nvPr>
        </p:nvSpPr>
        <p:spPr>
          <a:xfrm>
            <a:off x="381000" y="1714500"/>
            <a:ext cx="5715000" cy="4000500"/>
          </a:xfrm>
        </p:spPr>
        <p:txBody>
          <a:bodyPr anchor="ctr"/>
          <a:lstStyle>
            <a:lvl1pPr marL="0" indent="0" algn="ctr">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996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p>
            <a:r>
              <a:rPr lang="en-US" smtClean="0"/>
              <a:t>Click to edit Master title style</a:t>
            </a:r>
            <a:endParaRPr lang="en-US" dirty="0"/>
          </a:p>
        </p:txBody>
      </p:sp>
      <p:sp>
        <p:nvSpPr>
          <p:cNvPr id="9" name="Text Placeholder 9"/>
          <p:cNvSpPr>
            <a:spLocks noGrp="1"/>
          </p:cNvSpPr>
          <p:nvPr>
            <p:ph type="body" sz="quarter" idx="13"/>
          </p:nvPr>
        </p:nvSpPr>
        <p:spPr>
          <a:xfrm>
            <a:off x="381000" y="924702"/>
            <a:ext cx="11430000" cy="404369"/>
          </a:xfrm>
        </p:spPr>
        <p:txBody>
          <a:bodyPr>
            <a:noAutofit/>
          </a:bodyPr>
          <a:lstStyle>
            <a:lvl1pPr marL="0" indent="0">
              <a:buNone/>
              <a:defRPr sz="1800"/>
            </a:lvl1pPr>
          </a:lstStyle>
          <a:p>
            <a:pPr lvl="0"/>
            <a:r>
              <a:rPr lang="en-US" smtClean="0"/>
              <a:t>Click to edit Master text styles</a:t>
            </a:r>
          </a:p>
        </p:txBody>
      </p:sp>
      <p:sp>
        <p:nvSpPr>
          <p:cNvPr id="19" name="Content Placeholder 2"/>
          <p:cNvSpPr>
            <a:spLocks noGrp="1"/>
          </p:cNvSpPr>
          <p:nvPr>
            <p:ph sz="half" idx="1"/>
          </p:nvPr>
        </p:nvSpPr>
        <p:spPr>
          <a:xfrm>
            <a:off x="381000" y="1714501"/>
            <a:ext cx="2688336"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half" idx="2"/>
          </p:nvPr>
        </p:nvSpPr>
        <p:spPr>
          <a:xfrm>
            <a:off x="3293523" y="1714500"/>
            <a:ext cx="2688336"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half" idx="15"/>
          </p:nvPr>
        </p:nvSpPr>
        <p:spPr>
          <a:xfrm>
            <a:off x="6210141" y="1714500"/>
            <a:ext cx="2688336"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3"/>
          <p:cNvSpPr>
            <a:spLocks noGrp="1"/>
          </p:cNvSpPr>
          <p:nvPr>
            <p:ph sz="half" idx="16"/>
          </p:nvPr>
        </p:nvSpPr>
        <p:spPr>
          <a:xfrm>
            <a:off x="9122664" y="1714500"/>
            <a:ext cx="2688336"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10" name="Slide Number Placeholder 6"/>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54274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p>
            <a:r>
              <a:rPr lang="en-US" smtClean="0"/>
              <a:t>Click to edit Master title style</a:t>
            </a:r>
            <a:endParaRPr lang="en-US" dirty="0"/>
          </a:p>
        </p:txBody>
      </p:sp>
      <p:sp>
        <p:nvSpPr>
          <p:cNvPr id="22" name="Text Placeholder 9"/>
          <p:cNvSpPr>
            <a:spLocks noGrp="1"/>
          </p:cNvSpPr>
          <p:nvPr>
            <p:ph type="body" sz="quarter" idx="13"/>
          </p:nvPr>
        </p:nvSpPr>
        <p:spPr>
          <a:xfrm>
            <a:off x="381000" y="924702"/>
            <a:ext cx="11430000" cy="404369"/>
          </a:xfrm>
        </p:spPr>
        <p:txBody>
          <a:bodyPr>
            <a:noAutofit/>
          </a:bodyPr>
          <a:lstStyle>
            <a:lvl1pPr marL="0" indent="0">
              <a:buNone/>
              <a:defRPr sz="1800"/>
            </a:lvl1pPr>
          </a:lstStyle>
          <a:p>
            <a:pPr lvl="0"/>
            <a:r>
              <a:rPr lang="en-US" smtClean="0"/>
              <a:t>Click to edit Master text styles</a:t>
            </a:r>
          </a:p>
        </p:txBody>
      </p:sp>
      <p:sp>
        <p:nvSpPr>
          <p:cNvPr id="23"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6" name="Slide Number Placeholder 4"/>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16434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p>
            <a:r>
              <a:rPr lang="en-US" smtClean="0"/>
              <a:t>Click to edit Master title style</a:t>
            </a:r>
            <a:endParaRPr lang="en-US" dirty="0"/>
          </a:p>
        </p:txBody>
      </p:sp>
      <p:sp>
        <p:nvSpPr>
          <p:cNvPr id="23"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6" name="Slide Number Placeholder 4"/>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42898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3"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4" name="Slide Number Placeholder 4"/>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3691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Layout">
    <p:spTree>
      <p:nvGrpSpPr>
        <p:cNvPr id="1" name=""/>
        <p:cNvGrpSpPr/>
        <p:nvPr/>
      </p:nvGrpSpPr>
      <p:grpSpPr>
        <a:xfrm>
          <a:off x="0" y="0"/>
          <a:ext cx="0" cy="0"/>
          <a:chOff x="0" y="0"/>
          <a:chExt cx="0" cy="0"/>
        </a:xfrm>
      </p:grpSpPr>
      <p:sp>
        <p:nvSpPr>
          <p:cNvPr id="23"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6" name="Text Placeholder 2"/>
          <p:cNvSpPr txBox="1">
            <a:spLocks/>
          </p:cNvSpPr>
          <p:nvPr userDrawn="1"/>
        </p:nvSpPr>
        <p:spPr>
          <a:xfrm>
            <a:off x="381000" y="1714500"/>
            <a:ext cx="11445873" cy="4405313"/>
          </a:xfrm>
          <a:prstGeom prst="rect">
            <a:avLst/>
          </a:prstGeom>
        </p:spPr>
        <p:txBody>
          <a:bodyPr lIns="0" tIns="0" rIns="0" bIns="0"/>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200" b="1" dirty="0" smtClean="0">
                <a:solidFill>
                  <a:schemeClr val="tx2"/>
                </a:solidFill>
                <a:latin typeface="+mj-lt"/>
              </a:rPr>
              <a:t>Copyright © 2016 Kantar Retail. All Rights Reserved.</a:t>
            </a:r>
          </a:p>
          <a:p>
            <a:pPr>
              <a:defRPr/>
            </a:pPr>
            <a:r>
              <a:rPr lang="en-US" altLang="en-US" sz="1200" dirty="0" smtClean="0">
                <a:solidFill>
                  <a:schemeClr val="tx2"/>
                </a:solidFill>
              </a:rPr>
              <a:t>501 Boylston St., Suite 6101, Boston, MA 02116 </a:t>
            </a:r>
            <a:br>
              <a:rPr lang="en-US" altLang="en-US" sz="1200" dirty="0" smtClean="0">
                <a:solidFill>
                  <a:schemeClr val="tx2"/>
                </a:solidFill>
              </a:rPr>
            </a:br>
            <a:r>
              <a:rPr lang="en-US" altLang="en-US" sz="1200" dirty="0" smtClean="0">
                <a:solidFill>
                  <a:schemeClr val="tx2"/>
                </a:solidFill>
              </a:rPr>
              <a:t>T:</a:t>
            </a:r>
            <a:r>
              <a:rPr lang="en-US" altLang="en-US" sz="1200" baseline="0" dirty="0" smtClean="0">
                <a:solidFill>
                  <a:schemeClr val="tx2"/>
                </a:solidFill>
              </a:rPr>
              <a:t>  </a:t>
            </a:r>
            <a:r>
              <a:rPr lang="en-US" altLang="en-US" sz="1200" dirty="0" smtClean="0">
                <a:solidFill>
                  <a:schemeClr val="tx2"/>
                </a:solidFill>
              </a:rPr>
              <a:t>+1 (617) 912 2828 </a:t>
            </a:r>
            <a:br>
              <a:rPr lang="en-US" altLang="en-US" sz="1200" dirty="0" smtClean="0">
                <a:solidFill>
                  <a:schemeClr val="tx2"/>
                </a:solidFill>
              </a:rPr>
            </a:br>
            <a:r>
              <a:rPr lang="en-US" altLang="en-US" sz="1200" dirty="0" smtClean="0">
                <a:solidFill>
                  <a:schemeClr val="tx2"/>
                </a:solidFill>
              </a:rPr>
              <a:t>howard.zimmerman@kantarretail.com</a:t>
            </a:r>
            <a:br>
              <a:rPr lang="en-US" altLang="en-US" sz="1200" dirty="0" smtClean="0">
                <a:solidFill>
                  <a:schemeClr val="tx2"/>
                </a:solidFill>
              </a:rPr>
            </a:br>
            <a:r>
              <a:rPr lang="en-US" altLang="en-US" sz="1200" dirty="0" smtClean="0">
                <a:solidFill>
                  <a:schemeClr val="tx2"/>
                </a:solidFill>
              </a:rPr>
              <a:t/>
            </a:r>
            <a:br>
              <a:rPr lang="en-US" altLang="en-US" sz="1200" dirty="0" smtClean="0">
                <a:solidFill>
                  <a:schemeClr val="tx2"/>
                </a:solidFill>
              </a:rPr>
            </a:br>
            <a:r>
              <a:rPr lang="en-US" altLang="en-US" sz="1200" dirty="0" smtClean="0">
                <a:solidFill>
                  <a:schemeClr val="tx2"/>
                </a:solidFill>
              </a:rPr>
              <a:t>No part of this material may be reproduced or transmitted in any form or by any means, electronic or mechanical, including photography, recording, or any information storage and retrieval system now known or to be invented, without the express written permission of Kantar Retail.</a:t>
            </a:r>
          </a:p>
          <a:p>
            <a:pPr>
              <a:defRPr/>
            </a:pPr>
            <a:r>
              <a:rPr lang="en-US" altLang="en-US" sz="1200" dirty="0" smtClean="0">
                <a:solidFill>
                  <a:schemeClr val="tx2"/>
                </a:solidFill>
              </a:rPr>
              <a:t>The printing of any copies for backup is also strictly prohibited.</a:t>
            </a:r>
          </a:p>
          <a:p>
            <a:pPr>
              <a:defRPr/>
            </a:pPr>
            <a:r>
              <a:rPr lang="en-US" altLang="en-US" sz="1200" b="1" dirty="0" smtClean="0">
                <a:solidFill>
                  <a:schemeClr val="accent1"/>
                </a:solidFill>
                <a:latin typeface="+mj-lt"/>
              </a:rPr>
              <a:t>Disclaimers</a:t>
            </a:r>
          </a:p>
          <a:p>
            <a:pPr>
              <a:defRPr/>
            </a:pPr>
            <a:r>
              <a:rPr lang="en-US" altLang="en-US" sz="1200" dirty="0" smtClean="0">
                <a:solidFill>
                  <a:schemeClr val="tx2"/>
                </a:solidFill>
              </a:rPr>
              <a:t>The analyses and conclusions presented in this seminar represent the opinions of Kantar Retail. The views expressed do not necessarily reflect the views of the management of the retailer(s) under discussion.</a:t>
            </a:r>
          </a:p>
          <a:p>
            <a:pPr>
              <a:defRPr/>
            </a:pPr>
            <a:r>
              <a:rPr lang="en-US" altLang="en-US" sz="1200" dirty="0" smtClean="0">
                <a:solidFill>
                  <a:schemeClr val="tx2"/>
                </a:solidFill>
              </a:rPr>
              <a:t>This seminar is not endorsed or otherwise supported by the management of any of the companies covered during the course of the workshop or within </a:t>
            </a:r>
            <a:br>
              <a:rPr lang="en-US" altLang="en-US" sz="1200" dirty="0" smtClean="0">
                <a:solidFill>
                  <a:schemeClr val="tx2"/>
                </a:solidFill>
              </a:rPr>
            </a:br>
            <a:r>
              <a:rPr lang="en-US" altLang="en-US" sz="1200" dirty="0" smtClean="0">
                <a:solidFill>
                  <a:schemeClr val="tx2"/>
                </a:solidFill>
              </a:rPr>
              <a:t>the following slides.</a:t>
            </a:r>
          </a:p>
        </p:txBody>
      </p:sp>
      <p:sp>
        <p:nvSpPr>
          <p:cNvPr id="7" name="Slide Number Placeholder 4"/>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7179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Layout">
    <p:spTree>
      <p:nvGrpSpPr>
        <p:cNvPr id="1" name=""/>
        <p:cNvGrpSpPr/>
        <p:nvPr/>
      </p:nvGrpSpPr>
      <p:grpSpPr>
        <a:xfrm>
          <a:off x="0" y="0"/>
          <a:ext cx="0" cy="0"/>
          <a:chOff x="0" y="0"/>
          <a:chExt cx="0" cy="0"/>
        </a:xfrm>
      </p:grpSpPr>
      <p:sp>
        <p:nvSpPr>
          <p:cNvPr id="6" name="Rectangle 5"/>
          <p:cNvSpPr/>
          <p:nvPr userDrawn="1"/>
        </p:nvSpPr>
        <p:spPr>
          <a:xfrm>
            <a:off x="0" y="-2884"/>
            <a:ext cx="121920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smtClean="0"/>
          </a:p>
        </p:txBody>
      </p:sp>
      <p:sp>
        <p:nvSpPr>
          <p:cNvPr id="3" name="Text Placeholder 2"/>
          <p:cNvSpPr>
            <a:spLocks noGrp="1"/>
          </p:cNvSpPr>
          <p:nvPr>
            <p:ph type="body" sz="quarter" idx="15"/>
          </p:nvPr>
        </p:nvSpPr>
        <p:spPr>
          <a:xfrm>
            <a:off x="381000" y="1714501"/>
            <a:ext cx="11430000" cy="4000500"/>
          </a:xfrm>
        </p:spPr>
        <p:txBody>
          <a:bodyPr>
            <a:normAutofit/>
          </a:bodyPr>
          <a:lstStyle>
            <a:lvl1pPr marL="0" indent="0">
              <a:spcBef>
                <a:spcPts val="0"/>
              </a:spcBef>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8"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9" name="Slide Number Placeholder 3"/>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30167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Image">
    <p:spTree>
      <p:nvGrpSpPr>
        <p:cNvPr id="1" name=""/>
        <p:cNvGrpSpPr/>
        <p:nvPr/>
      </p:nvGrpSpPr>
      <p:grpSpPr>
        <a:xfrm>
          <a:off x="0" y="0"/>
          <a:ext cx="0" cy="0"/>
          <a:chOff x="0" y="0"/>
          <a:chExt cx="0" cy="0"/>
        </a:xfrm>
      </p:grpSpPr>
      <p:sp>
        <p:nvSpPr>
          <p:cNvPr id="10" name="Text Placeholder 8"/>
          <p:cNvSpPr>
            <a:spLocks noGrp="1"/>
          </p:cNvSpPr>
          <p:nvPr>
            <p:ph type="body" sz="quarter" idx="10" hasCustomPrompt="1"/>
          </p:nvPr>
        </p:nvSpPr>
        <p:spPr>
          <a:xfrm>
            <a:off x="524935" y="750439"/>
            <a:ext cx="5560484" cy="246221"/>
          </a:xfrm>
          <a:prstGeom prst="rect">
            <a:avLst/>
          </a:prstGeom>
          <a:noFill/>
        </p:spPr>
        <p:txBody>
          <a:bodyPr wrap="square" lIns="0" tIns="0" rIns="0" bIns="0" rtlCol="0">
            <a:spAutoFit/>
          </a:bodyPr>
          <a:lstStyle>
            <a:lvl1pPr marL="0" indent="0">
              <a:buNone/>
              <a:defRPr lang="en-GB" sz="1600" baseline="0" dirty="0" smtClean="0">
                <a:solidFill>
                  <a:schemeClr val="tx1"/>
                </a:solidFill>
                <a:latin typeface="Arial"/>
                <a:cs typeface="Arial"/>
              </a:defRPr>
            </a:lvl1pPr>
            <a:lvl2pPr>
              <a:defRPr lang="en-GB" sz="1800" dirty="0" smtClean="0"/>
            </a:lvl2pPr>
            <a:lvl3pPr>
              <a:defRPr lang="en-GB" sz="1800" dirty="0" smtClean="0"/>
            </a:lvl3pPr>
            <a:lvl4pPr>
              <a:defRPr lang="en-GB" sz="1800" dirty="0" smtClean="0"/>
            </a:lvl4pPr>
            <a:lvl5pPr>
              <a:defRPr lang="en-US" sz="1800" dirty="0"/>
            </a:lvl5pPr>
          </a:lstStyle>
          <a:p>
            <a:pPr marL="0" lvl="0"/>
            <a:r>
              <a:rPr lang="en-GB" dirty="0" smtClean="0"/>
              <a:t>Click to insert subtitle</a:t>
            </a:r>
            <a:endParaRPr lang="en-US" dirty="0"/>
          </a:p>
        </p:txBody>
      </p:sp>
      <p:sp>
        <p:nvSpPr>
          <p:cNvPr id="6" name="Picture Placeholder 10"/>
          <p:cNvSpPr>
            <a:spLocks noGrp="1"/>
          </p:cNvSpPr>
          <p:nvPr>
            <p:ph type="pic" sz="quarter" idx="13" hasCustomPrompt="1"/>
          </p:nvPr>
        </p:nvSpPr>
        <p:spPr>
          <a:xfrm>
            <a:off x="524934" y="1241426"/>
            <a:ext cx="11142135" cy="4718049"/>
          </a:xfrm>
          <a:prstGeom prst="rect">
            <a:avLst/>
          </a:prstGeom>
        </p:spPr>
        <p:txBody>
          <a:bodyPr vert="horz"/>
          <a:lstStyle>
            <a:lvl1pPr marL="0" indent="0">
              <a:buNone/>
              <a:defRPr sz="1000" b="0" i="0" baseline="0">
                <a:latin typeface="+mn-lt"/>
                <a:cs typeface="Trebuchet MS"/>
              </a:defRPr>
            </a:lvl1pPr>
          </a:lstStyle>
          <a:p>
            <a:r>
              <a:rPr lang="en-US" dirty="0" smtClean="0"/>
              <a:t>Click to add an image</a:t>
            </a:r>
            <a:endParaRPr lang="en-US" dirty="0"/>
          </a:p>
        </p:txBody>
      </p:sp>
      <p:sp>
        <p:nvSpPr>
          <p:cNvPr id="12" name="Slide Number Placeholder 5"/>
          <p:cNvSpPr>
            <a:spLocks noGrp="1"/>
          </p:cNvSpPr>
          <p:nvPr>
            <p:ph type="sldNum" sz="quarter" idx="4"/>
          </p:nvPr>
        </p:nvSpPr>
        <p:spPr>
          <a:xfrm>
            <a:off x="11196937" y="261003"/>
            <a:ext cx="470131" cy="123111"/>
          </a:xfrm>
          <a:prstGeom prst="rect">
            <a:avLst/>
          </a:prstGeom>
          <a:noFill/>
        </p:spPr>
        <p:txBody>
          <a:bodyPr wrap="square" lIns="0" tIns="0" rIns="0" bIns="0" rtlCol="0">
            <a:spAutoFit/>
          </a:bodyPr>
          <a:lstStyle>
            <a:lvl1pPr algn="r">
              <a:defRPr lang="en-US" sz="800" baseline="0" smtClean="0">
                <a:latin typeface="+mn-lt"/>
                <a:cs typeface="Trebuchet MS"/>
              </a:defRPr>
            </a:lvl1pPr>
          </a:lstStyle>
          <a:p>
            <a:pPr>
              <a:spcBef>
                <a:spcPct val="20000"/>
              </a:spcBef>
              <a:buFont typeface="Arial"/>
              <a:buNone/>
            </a:pPr>
            <a:fld id="{D06453FD-EBAD-E243-B59F-73FA6678EEF9}" type="slidenum">
              <a:rPr lang="en-GB">
                <a:solidFill>
                  <a:prstClr val="black"/>
                </a:solidFill>
              </a:rPr>
              <a:pPr>
                <a:spcBef>
                  <a:spcPct val="20000"/>
                </a:spcBef>
                <a:buFont typeface="Arial"/>
                <a:buNone/>
              </a:pPr>
              <a:t>‹#›</a:t>
            </a:fld>
            <a:endParaRPr lang="en-GB" dirty="0">
              <a:solidFill>
                <a:prstClr val="black"/>
              </a:solidFill>
            </a:endParaRPr>
          </a:p>
        </p:txBody>
      </p:sp>
      <p:sp>
        <p:nvSpPr>
          <p:cNvPr id="2" name="Title 1"/>
          <p:cNvSpPr>
            <a:spLocks noGrp="1"/>
          </p:cNvSpPr>
          <p:nvPr>
            <p:ph type="title"/>
          </p:nvPr>
        </p:nvSpPr>
        <p:spPr>
          <a:xfrm>
            <a:off x="518400" y="259200"/>
            <a:ext cx="10862400" cy="363600"/>
          </a:xfrm>
          <a:prstGeom prst="rect">
            <a:avLst/>
          </a:prstGeom>
        </p:spPr>
        <p:txBody>
          <a:bodyPr lIns="0" tIns="0" rIns="0" bIns="0"/>
          <a:lstStyle>
            <a:lvl1pPr algn="l">
              <a:defRPr sz="2200"/>
            </a:lvl1pPr>
          </a:lstStyle>
          <a:p>
            <a:r>
              <a:rPr lang="en-US" smtClean="0"/>
              <a:t>Click to edit Master title style</a:t>
            </a:r>
            <a:endParaRPr lang="en-GB"/>
          </a:p>
        </p:txBody>
      </p:sp>
      <p:sp>
        <p:nvSpPr>
          <p:cNvPr id="15" name="Picture Placeholder 14"/>
          <p:cNvSpPr>
            <a:spLocks noGrp="1"/>
          </p:cNvSpPr>
          <p:nvPr>
            <p:ph type="pic" sz="quarter" idx="14" hasCustomPrompt="1"/>
          </p:nvPr>
        </p:nvSpPr>
        <p:spPr>
          <a:xfrm>
            <a:off x="9775767" y="750440"/>
            <a:ext cx="1891301" cy="371287"/>
          </a:xfrm>
          <a:prstGeom prst="rect">
            <a:avLst/>
          </a:prstGeom>
        </p:spPr>
        <p:txBody>
          <a:bodyPr anchor="ctr"/>
          <a:lstStyle>
            <a:lvl1pPr marL="0" indent="0" algn="ctr">
              <a:buNone/>
              <a:defRPr sz="1200"/>
            </a:lvl1pPr>
          </a:lstStyle>
          <a:p>
            <a:r>
              <a:rPr lang="en-GB" dirty="0" smtClean="0"/>
              <a:t>Insert client logo</a:t>
            </a:r>
            <a:endParaRPr lang="en-GB" dirty="0"/>
          </a:p>
        </p:txBody>
      </p:sp>
      <p:sp>
        <p:nvSpPr>
          <p:cNvPr id="7" name="Text Placeholder 3"/>
          <p:cNvSpPr>
            <a:spLocks noGrp="1"/>
          </p:cNvSpPr>
          <p:nvPr>
            <p:ph type="body" sz="quarter" idx="17" hasCustomPrompt="1"/>
          </p:nvPr>
        </p:nvSpPr>
        <p:spPr>
          <a:xfrm>
            <a:off x="539751" y="5772151"/>
            <a:ext cx="11154833" cy="334962"/>
          </a:xfrm>
          <a:prstGeom prst="rect">
            <a:avLst/>
          </a:prstGeom>
        </p:spPr>
        <p:txBody>
          <a:bodyPr lIns="0" tIns="0" rIns="0" bIns="0" anchor="b"/>
          <a:lstStyle>
            <a:lvl1pPr marL="0" indent="0">
              <a:buFontTx/>
              <a:buNone/>
              <a:defRPr sz="800" baseline="0"/>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smtClean="0"/>
              <a:t>Type Source Here</a:t>
            </a:r>
            <a:endParaRPr lang="en-US" dirty="0"/>
          </a:p>
        </p:txBody>
      </p:sp>
    </p:spTree>
    <p:extLst>
      <p:ext uri="{BB962C8B-B14F-4D97-AF65-F5344CB8AC3E}">
        <p14:creationId xmlns:p14="http://schemas.microsoft.com/office/powerpoint/2010/main" val="38082359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amp; Content">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6250518" y="1241426"/>
            <a:ext cx="5416549" cy="4550903"/>
          </a:xfrm>
          <a:prstGeom prst="rect">
            <a:avLst/>
          </a:prstGeom>
        </p:spPr>
        <p:txBody>
          <a:bodyPr/>
          <a:lstStyle>
            <a:lvl1pPr>
              <a:defRPr sz="1800" baseline="0"/>
            </a:lvl1pPr>
          </a:lstStyle>
          <a:p>
            <a:pPr lvl="0"/>
            <a:r>
              <a:rPr lang="en-US" dirty="0" smtClean="0"/>
              <a:t>Click to add content (chart, graph, image…)</a:t>
            </a:r>
            <a:endParaRPr lang="en-US" dirty="0"/>
          </a:p>
        </p:txBody>
      </p:sp>
      <p:sp>
        <p:nvSpPr>
          <p:cNvPr id="10" name="Slide Number Placeholder 5"/>
          <p:cNvSpPr>
            <a:spLocks noGrp="1"/>
          </p:cNvSpPr>
          <p:nvPr>
            <p:ph type="sldNum" sz="quarter" idx="4"/>
          </p:nvPr>
        </p:nvSpPr>
        <p:spPr>
          <a:xfrm>
            <a:off x="11196937" y="261003"/>
            <a:ext cx="470131" cy="123111"/>
          </a:xfrm>
          <a:prstGeom prst="rect">
            <a:avLst/>
          </a:prstGeom>
          <a:noFill/>
        </p:spPr>
        <p:txBody>
          <a:bodyPr wrap="square" lIns="0" tIns="0" rIns="0" bIns="0" rtlCol="0">
            <a:spAutoFit/>
          </a:bodyPr>
          <a:lstStyle>
            <a:lvl1pPr algn="r">
              <a:defRPr lang="en-US" sz="800" baseline="0" smtClean="0">
                <a:latin typeface="+mn-lt"/>
                <a:cs typeface="Trebuchet MS"/>
              </a:defRPr>
            </a:lvl1pPr>
          </a:lstStyle>
          <a:p>
            <a:pPr>
              <a:spcBef>
                <a:spcPct val="20000"/>
              </a:spcBef>
              <a:buFont typeface="Arial"/>
              <a:buNone/>
            </a:pPr>
            <a:fld id="{D06453FD-EBAD-E243-B59F-73FA6678EEF9}" type="slidenum">
              <a:rPr lang="en-GB">
                <a:solidFill>
                  <a:prstClr val="black"/>
                </a:solidFill>
              </a:rPr>
              <a:pPr>
                <a:spcBef>
                  <a:spcPct val="20000"/>
                </a:spcBef>
                <a:buFont typeface="Arial"/>
                <a:buNone/>
              </a:pPr>
              <a:t>‹#›</a:t>
            </a:fld>
            <a:endParaRPr lang="en-GB" dirty="0">
              <a:solidFill>
                <a:prstClr val="black"/>
              </a:solidFill>
            </a:endParaRPr>
          </a:p>
        </p:txBody>
      </p:sp>
      <p:sp>
        <p:nvSpPr>
          <p:cNvPr id="4" name="Content Placeholder 3"/>
          <p:cNvSpPr>
            <a:spLocks noGrp="1"/>
          </p:cNvSpPr>
          <p:nvPr>
            <p:ph sz="quarter" idx="16"/>
          </p:nvPr>
        </p:nvSpPr>
        <p:spPr>
          <a:xfrm>
            <a:off x="524935" y="1241426"/>
            <a:ext cx="5560484" cy="4550903"/>
          </a:xfrm>
          <a:prstGeom prst="rect">
            <a:avLst/>
          </a:prstGeom>
        </p:spPr>
        <p:txBody>
          <a:bodyPr lIns="0" tIns="0" rIns="0" bIns="0"/>
          <a:lstStyle>
            <a:lvl1pPr marL="174625" indent="-174625">
              <a:buFont typeface="Arial" panose="020B0604020202020204" pitchFamily="34" charset="0"/>
              <a:buChar char="‒"/>
              <a:defRPr sz="1800"/>
            </a:lvl1pPr>
            <a:lvl2pPr marL="449263" indent="-182563">
              <a:buFont typeface="Wingdings" panose="05000000000000000000" pitchFamily="2" charset="2"/>
              <a:buChar char="§"/>
              <a:defRPr sz="1600"/>
            </a:lvl2pPr>
            <a:lvl3pPr marL="809625" indent="-236538">
              <a:buFont typeface="Arial" panose="020B0604020202020204" pitchFamily="34" charset="0"/>
              <a:buChar char="‒"/>
              <a:defRPr sz="1600"/>
            </a:lvl3pPr>
            <a:lvl4pPr marL="1171575" indent="-190500">
              <a:buFont typeface="Wingdings" panose="05000000000000000000" pitchFamily="2" charset="2"/>
              <a:buChar cha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514167" y="259200"/>
            <a:ext cx="10862400" cy="363600"/>
          </a:xfrm>
          <a:prstGeom prst="rect">
            <a:avLst/>
          </a:prstGeom>
        </p:spPr>
        <p:txBody>
          <a:bodyPr lIns="0" tIns="0" rIns="0" bIns="0"/>
          <a:lstStyle>
            <a:lvl1pPr algn="l">
              <a:defRPr sz="2400"/>
            </a:lvl1pPr>
          </a:lstStyle>
          <a:p>
            <a:r>
              <a:rPr lang="en-US" smtClean="0"/>
              <a:t>Click to edit Master title style</a:t>
            </a:r>
            <a:endParaRPr lang="en-GB" dirty="0"/>
          </a:p>
        </p:txBody>
      </p:sp>
      <p:sp>
        <p:nvSpPr>
          <p:cNvPr id="9" name="Text Placeholder 7"/>
          <p:cNvSpPr>
            <a:spLocks noGrp="1"/>
          </p:cNvSpPr>
          <p:nvPr>
            <p:ph type="body" sz="quarter" idx="15" hasCustomPrompt="1"/>
          </p:nvPr>
        </p:nvSpPr>
        <p:spPr>
          <a:xfrm>
            <a:off x="436321" y="5805976"/>
            <a:ext cx="11307791" cy="304800"/>
          </a:xfrm>
          <a:prstGeom prst="rect">
            <a:avLst/>
          </a:prstGeom>
        </p:spPr>
        <p:txBody>
          <a:bodyPr/>
          <a:lstStyle>
            <a:lvl1pPr>
              <a:buNone/>
              <a:defRPr sz="800" i="0" baseline="0">
                <a:solidFill>
                  <a:schemeClr val="tx1"/>
                </a:solidFill>
              </a:defRPr>
            </a:lvl1pPr>
          </a:lstStyle>
          <a:p>
            <a:pPr lvl="0"/>
            <a:r>
              <a:rPr lang="en-US" dirty="0" smtClean="0"/>
              <a:t>Source: </a:t>
            </a:r>
          </a:p>
        </p:txBody>
      </p:sp>
    </p:spTree>
    <p:extLst>
      <p:ext uri="{BB962C8B-B14F-4D97-AF65-F5344CB8AC3E}">
        <p14:creationId xmlns:p14="http://schemas.microsoft.com/office/powerpoint/2010/main" val="3586352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Layout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8052" y="1143000"/>
            <a:ext cx="4662949" cy="1826341"/>
          </a:xfrm>
        </p:spPr>
        <p:txBody>
          <a:bodyPr anchor="b">
            <a:normAutofit/>
          </a:bodyPr>
          <a:lstStyle>
            <a:lvl1pPr algn="l">
              <a:defRPr sz="2400" baseline="0"/>
            </a:lvl1pPr>
          </a:lstStyle>
          <a:p>
            <a:r>
              <a:rPr lang="en-US" smtClean="0"/>
              <a:t>Click to edit Master title style</a:t>
            </a:r>
            <a:endParaRPr lang="en-US" dirty="0"/>
          </a:p>
        </p:txBody>
      </p:sp>
      <p:sp>
        <p:nvSpPr>
          <p:cNvPr id="3" name="Subtitle 2"/>
          <p:cNvSpPr>
            <a:spLocks noGrp="1"/>
          </p:cNvSpPr>
          <p:nvPr>
            <p:ph type="subTitle" idx="1"/>
          </p:nvPr>
        </p:nvSpPr>
        <p:spPr>
          <a:xfrm>
            <a:off x="7148052" y="3154246"/>
            <a:ext cx="4662948" cy="1655762"/>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415" y="457199"/>
            <a:ext cx="2858420" cy="493777"/>
          </a:xfrm>
          <a:prstGeom prst="rect">
            <a:avLst/>
          </a:prstGeom>
        </p:spPr>
      </p:pic>
      <p:grpSp>
        <p:nvGrpSpPr>
          <p:cNvPr id="14" name="Group 13"/>
          <p:cNvGrpSpPr/>
          <p:nvPr userDrawn="1"/>
        </p:nvGrpSpPr>
        <p:grpSpPr>
          <a:xfrm>
            <a:off x="-1143000" y="-438330"/>
            <a:ext cx="13716000" cy="6744832"/>
            <a:chOff x="-1143000" y="-438330"/>
            <a:chExt cx="13716000" cy="6744832"/>
          </a:xfrm>
        </p:grpSpPr>
        <p:cxnSp>
          <p:nvCxnSpPr>
            <p:cNvPr id="15" name="Straight Connector 14"/>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20" name="TextBox 19"/>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21" name="TextBox 20"/>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22" name="TextBox 2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23" name="Straight Connector 22"/>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25" name="TextBox 24"/>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26" name="TextBox 25"/>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27" name="TextBox 26"/>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28" name="TextBox 27"/>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Tree>
    <p:extLst>
      <p:ext uri="{BB962C8B-B14F-4D97-AF65-F5344CB8AC3E}">
        <p14:creationId xmlns:p14="http://schemas.microsoft.com/office/powerpoint/2010/main" val="25120507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st- 2 column">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524256" y="1286283"/>
            <a:ext cx="5364480" cy="342900"/>
          </a:xfrm>
          <a:prstGeom prst="rect">
            <a:avLst/>
          </a:prstGeom>
        </p:spPr>
        <p:txBody>
          <a:bodyPr lIns="0" tIns="0" rIns="0" bIns="0"/>
          <a:lstStyle>
            <a:lvl1pPr marL="0" indent="0">
              <a:buNone/>
              <a:defRPr sz="1600" b="1"/>
            </a:lvl1pPr>
          </a:lstStyle>
          <a:p>
            <a:pPr lvl="0"/>
            <a:r>
              <a:rPr lang="en-US" smtClean="0"/>
              <a:t>Click to edit Master text styles</a:t>
            </a:r>
          </a:p>
        </p:txBody>
      </p:sp>
      <p:cxnSp>
        <p:nvCxnSpPr>
          <p:cNvPr id="3" name="Straight Connector 2"/>
          <p:cNvCxnSpPr/>
          <p:nvPr userDrawn="1"/>
        </p:nvCxnSpPr>
        <p:spPr>
          <a:xfrm>
            <a:off x="524933" y="1244213"/>
            <a:ext cx="536448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303264" y="1244213"/>
            <a:ext cx="536448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2" name="Text Placeholder 5"/>
          <p:cNvSpPr>
            <a:spLocks noGrp="1"/>
          </p:cNvSpPr>
          <p:nvPr>
            <p:ph type="body" sz="quarter" idx="21"/>
          </p:nvPr>
        </p:nvSpPr>
        <p:spPr>
          <a:xfrm>
            <a:off x="6303264" y="1286283"/>
            <a:ext cx="5364480" cy="342900"/>
          </a:xfrm>
          <a:prstGeom prst="rect">
            <a:avLst/>
          </a:prstGeom>
        </p:spPr>
        <p:txBody>
          <a:bodyPr lIns="0" tIns="0" rIns="0" bIns="0"/>
          <a:lstStyle>
            <a:lvl1pPr marL="0" indent="0">
              <a:buNone/>
              <a:defRPr sz="1600" b="1"/>
            </a:lvl1pPr>
          </a:lstStyle>
          <a:p>
            <a:pPr lvl="0"/>
            <a:r>
              <a:rPr lang="en-US" smtClean="0"/>
              <a:t>Click to edit Master text styles</a:t>
            </a:r>
          </a:p>
        </p:txBody>
      </p:sp>
      <p:sp>
        <p:nvSpPr>
          <p:cNvPr id="15" name="Slide Number Placeholder 5"/>
          <p:cNvSpPr>
            <a:spLocks noGrp="1"/>
          </p:cNvSpPr>
          <p:nvPr>
            <p:ph type="sldNum" sz="quarter" idx="4"/>
          </p:nvPr>
        </p:nvSpPr>
        <p:spPr>
          <a:xfrm>
            <a:off x="11196937" y="261003"/>
            <a:ext cx="470131" cy="123111"/>
          </a:xfrm>
          <a:prstGeom prst="rect">
            <a:avLst/>
          </a:prstGeom>
          <a:noFill/>
        </p:spPr>
        <p:txBody>
          <a:bodyPr wrap="square" lIns="0" tIns="0" rIns="0" bIns="0" rtlCol="0">
            <a:spAutoFit/>
          </a:bodyPr>
          <a:lstStyle>
            <a:lvl1pPr algn="r">
              <a:defRPr lang="en-US" sz="800" baseline="0" smtClean="0">
                <a:latin typeface="+mn-lt"/>
                <a:cs typeface="Trebuchet MS"/>
              </a:defRPr>
            </a:lvl1pPr>
          </a:lstStyle>
          <a:p>
            <a:pPr>
              <a:spcBef>
                <a:spcPct val="20000"/>
              </a:spcBef>
              <a:buFont typeface="Arial"/>
              <a:buNone/>
            </a:pPr>
            <a:fld id="{D06453FD-EBAD-E243-B59F-73FA6678EEF9}" type="slidenum">
              <a:rPr lang="en-GB" smtClean="0"/>
              <a:pPr>
                <a:spcBef>
                  <a:spcPct val="20000"/>
                </a:spcBef>
                <a:buFont typeface="Arial"/>
                <a:buNone/>
              </a:pPr>
              <a:t>‹#›</a:t>
            </a:fld>
            <a:endParaRPr lang="en-GB" dirty="0"/>
          </a:p>
        </p:txBody>
      </p:sp>
      <p:sp>
        <p:nvSpPr>
          <p:cNvPr id="4" name="Content Placeholder 3"/>
          <p:cNvSpPr>
            <a:spLocks noGrp="1"/>
          </p:cNvSpPr>
          <p:nvPr>
            <p:ph sz="quarter" idx="25"/>
          </p:nvPr>
        </p:nvSpPr>
        <p:spPr>
          <a:xfrm>
            <a:off x="524256" y="1674637"/>
            <a:ext cx="5364480" cy="4050792"/>
          </a:xfrm>
          <a:prstGeom prst="rect">
            <a:avLst/>
          </a:prstGeom>
        </p:spPr>
        <p:txBody>
          <a:bodyPr lIns="0" tIns="0" rIns="0" bIns="0"/>
          <a:lstStyle>
            <a:lvl1pPr marL="182880" indent="-182563" algn="l" defTabSz="457200" rtl="0" eaLnBrk="1" latinLnBrk="0" hangingPunct="1">
              <a:spcBef>
                <a:spcPct val="20000"/>
              </a:spcBef>
              <a:buFont typeface="Arial" panose="020B0604020202020204" pitchFamily="34" charset="0"/>
              <a:buChar char="‒"/>
              <a:defRPr lang="en-US" sz="1600" kern="1200" dirty="0" smtClean="0">
                <a:solidFill>
                  <a:schemeClr val="tx1"/>
                </a:solidFill>
                <a:latin typeface="+mn-lt"/>
                <a:ea typeface="+mn-ea"/>
                <a:cs typeface="+mn-cs"/>
              </a:defRPr>
            </a:lvl1pPr>
            <a:lvl2pPr marL="365760" indent="-185738" algn="l" defTabSz="457200" rtl="0" eaLnBrk="1" latinLnBrk="0" hangingPunct="1">
              <a:spcBef>
                <a:spcPct val="20000"/>
              </a:spcBef>
              <a:buFont typeface="Wingdings" panose="05000000000000000000" pitchFamily="2" charset="2"/>
              <a:buChar char="§"/>
              <a:defRPr lang="en-US" sz="1600" kern="1200" dirty="0" smtClean="0">
                <a:solidFill>
                  <a:schemeClr val="tx1"/>
                </a:solidFill>
                <a:latin typeface="+mn-lt"/>
                <a:ea typeface="+mn-ea"/>
                <a:cs typeface="+mn-cs"/>
              </a:defRPr>
            </a:lvl2pPr>
            <a:lvl3pPr marL="731520" indent="-182880">
              <a:spcBef>
                <a:spcPts val="24"/>
              </a:spcBef>
              <a:buFont typeface="Arial" panose="020B0604020202020204" pitchFamily="34" charset="0"/>
              <a:buChar char="‒"/>
              <a:defRPr sz="1600"/>
            </a:lvl3pPr>
            <a:lvl4pPr marL="1097280" indent="-182880">
              <a:buFont typeface="Wingdings" panose="05000000000000000000" pitchFamily="2" charset="2"/>
              <a:buChar char="§"/>
              <a:defRPr sz="1600"/>
            </a:lvl4pPr>
            <a:lvl5pPr marL="1280160" indent="-182880">
              <a:buFont typeface="Arial" panose="020B0604020202020204" pitchFamily="34" charset="0"/>
              <a:buChar char="‒"/>
              <a:defRPr sz="1600"/>
            </a:lvl5pPr>
            <a:lvl6pPr>
              <a:defRPr sz="1600"/>
            </a:lvl6pPr>
            <a:lvl7pPr>
              <a:defRPr sz="1600"/>
            </a:lvl7pPr>
            <a:lvl8pPr>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518400" y="259200"/>
            <a:ext cx="10862400" cy="363600"/>
          </a:xfrm>
          <a:prstGeom prst="rect">
            <a:avLst/>
          </a:prstGeom>
        </p:spPr>
        <p:txBody>
          <a:bodyPr lIns="0" tIns="0" rIns="0" bIns="0"/>
          <a:lstStyle>
            <a:lvl1pPr algn="l">
              <a:defRPr sz="2400"/>
            </a:lvl1pPr>
          </a:lstStyle>
          <a:p>
            <a:r>
              <a:rPr lang="en-US" smtClean="0"/>
              <a:t>Click to edit Master title style</a:t>
            </a:r>
            <a:endParaRPr lang="en-GB" dirty="0"/>
          </a:p>
        </p:txBody>
      </p:sp>
      <p:sp>
        <p:nvSpPr>
          <p:cNvPr id="11" name="Text Placeholder 7"/>
          <p:cNvSpPr>
            <a:spLocks noGrp="1"/>
          </p:cNvSpPr>
          <p:nvPr>
            <p:ph type="body" sz="quarter" idx="15" hasCustomPrompt="1"/>
          </p:nvPr>
        </p:nvSpPr>
        <p:spPr>
          <a:xfrm>
            <a:off x="524256" y="5805976"/>
            <a:ext cx="11143488" cy="304800"/>
          </a:xfrm>
          <a:prstGeom prst="rect">
            <a:avLst/>
          </a:prstGeom>
        </p:spPr>
        <p:txBody>
          <a:bodyPr lIns="0" rIns="0"/>
          <a:lstStyle>
            <a:lvl1pPr>
              <a:buNone/>
              <a:defRPr sz="800" i="0" baseline="0">
                <a:solidFill>
                  <a:schemeClr val="tx1"/>
                </a:solidFill>
              </a:defRPr>
            </a:lvl1pPr>
          </a:lstStyle>
          <a:p>
            <a:pPr lvl="0"/>
            <a:r>
              <a:rPr lang="en-US" dirty="0" smtClean="0"/>
              <a:t>Source: </a:t>
            </a:r>
          </a:p>
        </p:txBody>
      </p:sp>
      <p:sp>
        <p:nvSpPr>
          <p:cNvPr id="12" name="Content Placeholder 9"/>
          <p:cNvSpPr>
            <a:spLocks noGrp="1"/>
          </p:cNvSpPr>
          <p:nvPr>
            <p:ph sz="quarter" idx="26"/>
          </p:nvPr>
        </p:nvSpPr>
        <p:spPr>
          <a:xfrm>
            <a:off x="6303264" y="1674637"/>
            <a:ext cx="5364480" cy="4050792"/>
          </a:xfrm>
          <a:prstGeom prst="rect">
            <a:avLst/>
          </a:prstGeom>
        </p:spPr>
        <p:txBody>
          <a:bodyPr lIns="0" tIns="0" rIns="0" bIns="0"/>
          <a:lstStyle>
            <a:lvl1pPr marL="182880" indent="-182563">
              <a:buFont typeface="Arial" panose="020B0604020202020204" pitchFamily="34" charset="0"/>
              <a:buChar char="‒"/>
              <a:defRPr sz="1600"/>
            </a:lvl1pPr>
            <a:lvl2pPr marL="365760" indent="-182880">
              <a:buFont typeface="Wingdings" panose="05000000000000000000" pitchFamily="2" charset="2"/>
              <a:buChar char="§"/>
              <a:defRPr sz="1600" baseline="0"/>
            </a:lvl2pPr>
            <a:lvl3pPr marL="731520" indent="-182880">
              <a:spcBef>
                <a:spcPts val="24"/>
              </a:spcBef>
              <a:buFont typeface="Arial" panose="020B0604020202020204" pitchFamily="34" charset="0"/>
              <a:buChar char="‒"/>
              <a:defRPr sz="1600"/>
            </a:lvl3pPr>
            <a:lvl4pPr marL="1097280" indent="-182880">
              <a:buFont typeface="Wingdings" panose="05000000000000000000" pitchFamily="2" charset="2"/>
              <a:buChar char="§"/>
              <a:defRPr sz="1600"/>
            </a:lvl4pPr>
            <a:lvl5pPr>
              <a:defRPr sz="1600"/>
            </a:lvl5pPr>
            <a:lvl6pPr>
              <a:defRPr sz="1600"/>
            </a:lvl6pPr>
            <a:lvl7pPr marL="2743200" indent="0">
              <a:buNone/>
              <a:defRPr sz="1600"/>
            </a:lvl7pPr>
          </a:lstStyle>
          <a:p>
            <a:pPr lvl="0"/>
            <a:r>
              <a:rPr lang="en-US" smtClean="0"/>
              <a:t>Click to edit Master text styles</a:t>
            </a:r>
          </a:p>
        </p:txBody>
      </p:sp>
      <p:sp>
        <p:nvSpPr>
          <p:cNvPr id="14" name="Text Placeholder 8"/>
          <p:cNvSpPr>
            <a:spLocks noGrp="1"/>
          </p:cNvSpPr>
          <p:nvPr>
            <p:ph type="body" sz="quarter" idx="10" hasCustomPrompt="1"/>
          </p:nvPr>
        </p:nvSpPr>
        <p:spPr>
          <a:xfrm>
            <a:off x="524935" y="750439"/>
            <a:ext cx="11142133" cy="276999"/>
          </a:xfrm>
          <a:prstGeom prst="rect">
            <a:avLst/>
          </a:prstGeom>
          <a:noFill/>
        </p:spPr>
        <p:txBody>
          <a:bodyPr wrap="square" lIns="0" tIns="0" rIns="0" bIns="0" rtlCol="0">
            <a:spAutoFit/>
          </a:bodyPr>
          <a:lstStyle>
            <a:lvl1pPr marL="0" indent="0">
              <a:buNone/>
              <a:defRPr lang="en-GB" sz="1800" baseline="0" dirty="0" smtClean="0">
                <a:solidFill>
                  <a:schemeClr val="tx1"/>
                </a:solidFill>
                <a:latin typeface="Arial"/>
                <a:cs typeface="Arial"/>
              </a:defRPr>
            </a:lvl1pPr>
            <a:lvl2pPr>
              <a:defRPr lang="en-GB" sz="1800" dirty="0" smtClean="0"/>
            </a:lvl2pPr>
            <a:lvl3pPr>
              <a:defRPr lang="en-GB" sz="1800" dirty="0" smtClean="0"/>
            </a:lvl3pPr>
            <a:lvl4pPr>
              <a:defRPr lang="en-GB" sz="1800" dirty="0" smtClean="0"/>
            </a:lvl4pPr>
            <a:lvl5pPr>
              <a:defRPr lang="en-US" sz="1800" dirty="0"/>
            </a:lvl5pPr>
          </a:lstStyle>
          <a:p>
            <a:pPr marL="0" lvl="0"/>
            <a:r>
              <a:rPr lang="en-GB" dirty="0" smtClean="0"/>
              <a:t>Click to insert subtitle</a:t>
            </a:r>
            <a:endParaRPr lang="en-US" dirty="0"/>
          </a:p>
        </p:txBody>
      </p:sp>
    </p:spTree>
    <p:extLst>
      <p:ext uri="{BB962C8B-B14F-4D97-AF65-F5344CB8AC3E}">
        <p14:creationId xmlns:p14="http://schemas.microsoft.com/office/powerpoint/2010/main" val="1459224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ayout 1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8052" y="1143000"/>
            <a:ext cx="4662949" cy="1826341"/>
          </a:xfrm>
        </p:spPr>
        <p:txBody>
          <a:bodyPr anchor="b">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148052" y="3154246"/>
            <a:ext cx="4662948" cy="1655762"/>
          </a:xfrm>
        </p:spPr>
        <p:txBody>
          <a:bodyPr>
            <a:noAutofit/>
          </a:bodyPr>
          <a:lstStyle>
            <a:lvl1pPr marL="0" indent="0" algn="l">
              <a:spcBef>
                <a:spcPts val="6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4" name="Group 13"/>
          <p:cNvGrpSpPr/>
          <p:nvPr userDrawn="1"/>
        </p:nvGrpSpPr>
        <p:grpSpPr>
          <a:xfrm>
            <a:off x="-1143000" y="-438330"/>
            <a:ext cx="13716000" cy="6744832"/>
            <a:chOff x="-1143000" y="-438330"/>
            <a:chExt cx="13716000" cy="6744832"/>
          </a:xfrm>
        </p:grpSpPr>
        <p:cxnSp>
          <p:nvCxnSpPr>
            <p:cNvPr id="15" name="Straight Connector 14"/>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20" name="TextBox 19"/>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21" name="TextBox 20"/>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22" name="TextBox 2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23" name="Straight Connector 22"/>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25" name="TextBox 24"/>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26" name="TextBox 25"/>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27" name="TextBox 26"/>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28" name="TextBox 27"/>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693" y="457198"/>
            <a:ext cx="2858420" cy="493777"/>
          </a:xfrm>
          <a:prstGeom prst="rect">
            <a:avLst/>
          </a:prstGeom>
        </p:spPr>
      </p:pic>
      <p:sp>
        <p:nvSpPr>
          <p:cNvPr id="29" name="Picture Placeholder 4"/>
          <p:cNvSpPr>
            <a:spLocks noGrp="1"/>
          </p:cNvSpPr>
          <p:nvPr>
            <p:ph type="pic" sz="quarter" idx="10"/>
          </p:nvPr>
        </p:nvSpPr>
        <p:spPr>
          <a:xfrm>
            <a:off x="381000" y="1714500"/>
            <a:ext cx="5715000" cy="4000500"/>
          </a:xfrm>
        </p:spPr>
        <p:txBody>
          <a:bodyPr anchor="ctr"/>
          <a:lstStyle>
            <a:lvl1pPr marL="0" indent="0" algn="ctr">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29843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st Page 2 Col with Subtitle">
    <p:spTree>
      <p:nvGrpSpPr>
        <p:cNvPr id="1" name=""/>
        <p:cNvGrpSpPr/>
        <p:nvPr/>
      </p:nvGrpSpPr>
      <p:grpSpPr>
        <a:xfrm>
          <a:off x="0" y="0"/>
          <a:ext cx="0" cy="0"/>
          <a:chOff x="0" y="0"/>
          <a:chExt cx="0" cy="0"/>
        </a:xfrm>
      </p:grpSpPr>
      <p:sp>
        <p:nvSpPr>
          <p:cNvPr id="6" name="Text Placeholder 5"/>
          <p:cNvSpPr>
            <a:spLocks noGrp="1"/>
          </p:cNvSpPr>
          <p:nvPr>
            <p:ph type="body" sz="quarter" idx="20" hasCustomPrompt="1"/>
          </p:nvPr>
        </p:nvSpPr>
        <p:spPr>
          <a:xfrm>
            <a:off x="524934" y="1318087"/>
            <a:ext cx="5412317" cy="342900"/>
          </a:xfrm>
          <a:prstGeom prst="rect">
            <a:avLst/>
          </a:prstGeom>
        </p:spPr>
        <p:txBody>
          <a:bodyPr lIns="0" tIns="0" rIns="0" bIns="0"/>
          <a:lstStyle>
            <a:lvl1pPr marL="0" indent="0">
              <a:buNone/>
              <a:defRPr sz="1800" b="1"/>
            </a:lvl1pPr>
          </a:lstStyle>
          <a:p>
            <a:pPr lvl="0"/>
            <a:r>
              <a:rPr lang="en-US" dirty="0" smtClean="0"/>
              <a:t>Click to add list title</a:t>
            </a:r>
            <a:endParaRPr lang="en-GB" dirty="0"/>
          </a:p>
        </p:txBody>
      </p:sp>
      <p:cxnSp>
        <p:nvCxnSpPr>
          <p:cNvPr id="3" name="Straight Connector 2"/>
          <p:cNvCxnSpPr/>
          <p:nvPr userDrawn="1"/>
        </p:nvCxnSpPr>
        <p:spPr>
          <a:xfrm>
            <a:off x="524934" y="1244213"/>
            <a:ext cx="541330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65935" y="1244213"/>
            <a:ext cx="5401133"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2" name="Text Placeholder 5"/>
          <p:cNvSpPr>
            <a:spLocks noGrp="1"/>
          </p:cNvSpPr>
          <p:nvPr>
            <p:ph type="body" sz="quarter" idx="21" hasCustomPrompt="1"/>
          </p:nvPr>
        </p:nvSpPr>
        <p:spPr>
          <a:xfrm>
            <a:off x="6251682" y="1318087"/>
            <a:ext cx="5412317" cy="342900"/>
          </a:xfrm>
          <a:prstGeom prst="rect">
            <a:avLst/>
          </a:prstGeom>
        </p:spPr>
        <p:txBody>
          <a:bodyPr lIns="0" tIns="0" rIns="0" bIns="0"/>
          <a:lstStyle>
            <a:lvl1pPr marL="0" indent="0">
              <a:buNone/>
              <a:defRPr sz="1800" b="1"/>
            </a:lvl1pPr>
          </a:lstStyle>
          <a:p>
            <a:pPr lvl="0"/>
            <a:r>
              <a:rPr lang="en-US" dirty="0" smtClean="0"/>
              <a:t>Click to add list title</a:t>
            </a:r>
            <a:endParaRPr lang="en-GB" dirty="0"/>
          </a:p>
        </p:txBody>
      </p:sp>
      <p:sp>
        <p:nvSpPr>
          <p:cNvPr id="15" name="Slide Number Placeholder 5"/>
          <p:cNvSpPr>
            <a:spLocks noGrp="1"/>
          </p:cNvSpPr>
          <p:nvPr>
            <p:ph type="sldNum" sz="quarter" idx="4"/>
          </p:nvPr>
        </p:nvSpPr>
        <p:spPr>
          <a:xfrm>
            <a:off x="11196937" y="261003"/>
            <a:ext cx="470131" cy="123111"/>
          </a:xfrm>
          <a:prstGeom prst="rect">
            <a:avLst/>
          </a:prstGeom>
          <a:noFill/>
        </p:spPr>
        <p:txBody>
          <a:bodyPr wrap="square" lIns="0" tIns="0" rIns="0" bIns="0" rtlCol="0">
            <a:spAutoFit/>
          </a:bodyPr>
          <a:lstStyle>
            <a:lvl1pPr algn="r">
              <a:defRPr lang="en-US" sz="800" baseline="0" smtClean="0">
                <a:latin typeface="+mn-lt"/>
                <a:cs typeface="Trebuchet MS"/>
              </a:defRPr>
            </a:lvl1pPr>
          </a:lstStyle>
          <a:p>
            <a:pPr>
              <a:spcBef>
                <a:spcPct val="20000"/>
              </a:spcBef>
              <a:buFont typeface="Arial"/>
              <a:buNone/>
            </a:pPr>
            <a:fld id="{D06453FD-EBAD-E243-B59F-73FA6678EEF9}" type="slidenum">
              <a:rPr lang="en-GB" smtClean="0"/>
              <a:pPr>
                <a:spcBef>
                  <a:spcPct val="20000"/>
                </a:spcBef>
                <a:buFont typeface="Arial"/>
                <a:buNone/>
              </a:pPr>
              <a:t>‹#›</a:t>
            </a:fld>
            <a:endParaRPr lang="en-GB" dirty="0"/>
          </a:p>
        </p:txBody>
      </p:sp>
      <p:sp>
        <p:nvSpPr>
          <p:cNvPr id="4" name="Content Placeholder 3"/>
          <p:cNvSpPr>
            <a:spLocks noGrp="1"/>
          </p:cNvSpPr>
          <p:nvPr>
            <p:ph sz="quarter" idx="25"/>
          </p:nvPr>
        </p:nvSpPr>
        <p:spPr>
          <a:xfrm>
            <a:off x="524935" y="1660989"/>
            <a:ext cx="5414433" cy="4285786"/>
          </a:xfrm>
          <a:prstGeom prst="rect">
            <a:avLst/>
          </a:prstGeom>
        </p:spPr>
        <p:txBody>
          <a:bodyPr lIns="0" tIns="0" rIns="0" bIns="0"/>
          <a:lstStyle>
            <a:lvl1pPr marL="182563" indent="-182563">
              <a:buFont typeface="Arial" panose="020B0604020202020204" pitchFamily="34" charset="0"/>
              <a:buChar char="‒"/>
              <a:defRPr sz="1800"/>
            </a:lvl1pPr>
            <a:lvl2pPr marL="452438" indent="-185738">
              <a:buFont typeface="Wingdings" panose="05000000000000000000" pitchFamily="2" charset="2"/>
              <a:buChar char="§"/>
              <a:defRPr sz="1600"/>
            </a:lvl2pPr>
            <a:lvl3pPr marL="1143000" indent="-228600">
              <a:buFont typeface="Arial" panose="020B0604020202020204" pitchFamily="34" charset="0"/>
              <a:buChar char="‒"/>
              <a:defRPr sz="1600"/>
            </a:lvl3pPr>
            <a:lvl4pPr>
              <a:defRPr sz="1600"/>
            </a:lvl4pPr>
            <a:lvl5pPr>
              <a:defRPr sz="1600"/>
            </a:lvl5pPr>
          </a:lstStyle>
          <a:p>
            <a:pPr lvl="0"/>
            <a:r>
              <a:rPr lang="en-US" smtClean="0"/>
              <a:t>Click to edit Master text styles</a:t>
            </a:r>
          </a:p>
          <a:p>
            <a:pPr lvl="1"/>
            <a:r>
              <a:rPr lang="en-US" smtClean="0"/>
              <a:t>Second level</a:t>
            </a:r>
          </a:p>
        </p:txBody>
      </p:sp>
      <p:sp>
        <p:nvSpPr>
          <p:cNvPr id="10" name="Content Placeholder 9"/>
          <p:cNvSpPr>
            <a:spLocks noGrp="1"/>
          </p:cNvSpPr>
          <p:nvPr>
            <p:ph sz="quarter" idx="26"/>
          </p:nvPr>
        </p:nvSpPr>
        <p:spPr>
          <a:xfrm>
            <a:off x="6251684" y="1660989"/>
            <a:ext cx="5414433" cy="4285786"/>
          </a:xfrm>
          <a:prstGeom prst="rect">
            <a:avLst/>
          </a:prstGeom>
        </p:spPr>
        <p:txBody>
          <a:bodyPr lIns="0" tIns="0" rIns="0" bIns="0"/>
          <a:lstStyle>
            <a:lvl1pPr marL="182563" indent="-182563">
              <a:buFont typeface="Arial" panose="020B0604020202020204" pitchFamily="34" charset="0"/>
              <a:buChar char="‒"/>
              <a:defRPr sz="1800"/>
            </a:lvl1pPr>
            <a:lvl2pPr marL="452438" indent="-177800">
              <a:buFont typeface="Wingdings" panose="05000000000000000000" pitchFamily="2" charset="2"/>
              <a:buChar cha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518400" y="259200"/>
            <a:ext cx="10862400" cy="363600"/>
          </a:xfrm>
          <a:prstGeom prst="rect">
            <a:avLst/>
          </a:prstGeom>
        </p:spPr>
        <p:txBody>
          <a:bodyPr lIns="0" tIns="0" rIns="0" bIns="0"/>
          <a:lstStyle>
            <a:lvl1pPr algn="l">
              <a:defRPr sz="2400"/>
            </a:lvl1pPr>
          </a:lstStyle>
          <a:p>
            <a:r>
              <a:rPr lang="en-US" smtClean="0"/>
              <a:t>Click to edit Master title style</a:t>
            </a:r>
            <a:endParaRPr lang="en-GB" dirty="0"/>
          </a:p>
        </p:txBody>
      </p:sp>
      <p:sp>
        <p:nvSpPr>
          <p:cNvPr id="11" name="Text Placeholder 8"/>
          <p:cNvSpPr>
            <a:spLocks noGrp="1"/>
          </p:cNvSpPr>
          <p:nvPr>
            <p:ph type="body" sz="quarter" idx="10" hasCustomPrompt="1"/>
          </p:nvPr>
        </p:nvSpPr>
        <p:spPr>
          <a:xfrm>
            <a:off x="524936" y="750439"/>
            <a:ext cx="10855865" cy="276999"/>
          </a:xfrm>
          <a:prstGeom prst="rect">
            <a:avLst/>
          </a:prstGeom>
          <a:noFill/>
        </p:spPr>
        <p:txBody>
          <a:bodyPr wrap="square" lIns="0" tIns="0" rIns="0" bIns="0" rtlCol="0">
            <a:spAutoFit/>
          </a:bodyPr>
          <a:lstStyle>
            <a:lvl1pPr marL="0" indent="0">
              <a:buNone/>
              <a:defRPr lang="en-GB" sz="1800" baseline="0" dirty="0" smtClean="0">
                <a:solidFill>
                  <a:schemeClr val="tx1"/>
                </a:solidFill>
                <a:latin typeface="Arial"/>
                <a:cs typeface="Arial"/>
              </a:defRPr>
            </a:lvl1pPr>
            <a:lvl2pPr>
              <a:defRPr lang="en-GB" sz="1800" dirty="0" smtClean="0"/>
            </a:lvl2pPr>
            <a:lvl3pPr>
              <a:defRPr lang="en-GB" sz="1800" dirty="0" smtClean="0"/>
            </a:lvl3pPr>
            <a:lvl4pPr>
              <a:defRPr lang="en-GB" sz="1800" dirty="0" smtClean="0"/>
            </a:lvl4pPr>
            <a:lvl5pPr>
              <a:defRPr lang="en-US" sz="1800" dirty="0"/>
            </a:lvl5pPr>
          </a:lstStyle>
          <a:p>
            <a:pPr marL="0" lvl="0"/>
            <a:r>
              <a:rPr lang="en-GB" dirty="0" smtClean="0"/>
              <a:t>Click to insert subtitle</a:t>
            </a:r>
            <a:endParaRPr lang="en-US" dirty="0"/>
          </a:p>
        </p:txBody>
      </p:sp>
    </p:spTree>
    <p:extLst>
      <p:ext uri="{BB962C8B-B14F-4D97-AF65-F5344CB8AC3E}">
        <p14:creationId xmlns:p14="http://schemas.microsoft.com/office/powerpoint/2010/main" val="41074449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ayout 2 (White)">
    <p:spTree>
      <p:nvGrpSpPr>
        <p:cNvPr id="1" name=""/>
        <p:cNvGrpSpPr/>
        <p:nvPr/>
      </p:nvGrpSpPr>
      <p:grpSpPr>
        <a:xfrm>
          <a:off x="0" y="0"/>
          <a:ext cx="0" cy="0"/>
          <a:chOff x="0" y="0"/>
          <a:chExt cx="0" cy="0"/>
        </a:xfrm>
      </p:grpSpPr>
      <p:sp>
        <p:nvSpPr>
          <p:cNvPr id="20" name="Picture Placeholder 22"/>
          <p:cNvSpPr>
            <a:spLocks noGrp="1"/>
          </p:cNvSpPr>
          <p:nvPr>
            <p:ph type="pic" sz="quarter" idx="13"/>
          </p:nvPr>
        </p:nvSpPr>
        <p:spPr>
          <a:xfrm>
            <a:off x="0" y="0"/>
            <a:ext cx="12192000" cy="6858000"/>
          </a:xfrm>
        </p:spPr>
        <p:txBody>
          <a:bodyPr anchor="ctr"/>
          <a:lstStyle>
            <a:lvl1pPr marL="0" indent="0" algn="ctr">
              <a:buNone/>
              <a:defRPr baseline="0"/>
            </a:lvl1pPr>
          </a:lstStyle>
          <a:p>
            <a:r>
              <a:rPr lang="en-US" dirty="0" smtClean="0"/>
              <a:t>Click icon to add picture</a:t>
            </a:r>
            <a:endParaRPr lang="en-US" dirty="0"/>
          </a:p>
        </p:txBody>
      </p:sp>
      <p:grpSp>
        <p:nvGrpSpPr>
          <p:cNvPr id="24" name="Group 23"/>
          <p:cNvGrpSpPr/>
          <p:nvPr userDrawn="1"/>
        </p:nvGrpSpPr>
        <p:grpSpPr>
          <a:xfrm>
            <a:off x="-1143000" y="-438330"/>
            <a:ext cx="13716000" cy="6744832"/>
            <a:chOff x="-1143000" y="-438330"/>
            <a:chExt cx="13716000" cy="6744832"/>
          </a:xfrm>
        </p:grpSpPr>
        <p:cxnSp>
          <p:nvCxnSpPr>
            <p:cNvPr id="25" name="Straight Connector 24"/>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30" name="TextBox 29"/>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31" name="TextBox 30"/>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32" name="TextBox 3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33" name="Straight Connector 32"/>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35" name="TextBox 34"/>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36" name="TextBox 35"/>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37" name="TextBox 36"/>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38" name="TextBox 37"/>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
        <p:nvSpPr>
          <p:cNvPr id="21" name="Title 1"/>
          <p:cNvSpPr>
            <a:spLocks noGrp="1"/>
          </p:cNvSpPr>
          <p:nvPr>
            <p:ph type="title"/>
          </p:nvPr>
        </p:nvSpPr>
        <p:spPr>
          <a:xfrm>
            <a:off x="381000" y="3429000"/>
            <a:ext cx="11430000" cy="1138237"/>
          </a:xfrm>
        </p:spPr>
        <p:txBody>
          <a:bodyPr anchor="b">
            <a:normAutofit/>
          </a:bodyPr>
          <a:lstStyle>
            <a:lvl1pPr>
              <a:defRPr sz="2400"/>
            </a:lvl1pPr>
          </a:lstStyle>
          <a:p>
            <a:r>
              <a:rPr lang="en-US" smtClean="0"/>
              <a:t>Click to edit Master title style</a:t>
            </a:r>
            <a:endParaRPr lang="en-US" dirty="0"/>
          </a:p>
        </p:txBody>
      </p:sp>
      <p:sp>
        <p:nvSpPr>
          <p:cNvPr id="22" name="Text Placeholder 2"/>
          <p:cNvSpPr>
            <a:spLocks noGrp="1"/>
          </p:cNvSpPr>
          <p:nvPr>
            <p:ph type="body" idx="1"/>
          </p:nvPr>
        </p:nvSpPr>
        <p:spPr>
          <a:xfrm>
            <a:off x="381000" y="4572000"/>
            <a:ext cx="11430000" cy="1600200"/>
          </a:xfrm>
        </p:spPr>
        <p:txBody>
          <a:bodyPr>
            <a:noAutofit/>
          </a:bodyPr>
          <a:lstStyle>
            <a:lvl1pPr marL="0" indent="0">
              <a:spcBef>
                <a:spcPts val="20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301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Layout 2 (Black)">
    <p:bg>
      <p:bgPr>
        <a:solidFill>
          <a:schemeClr val="tx1"/>
        </a:solidFill>
        <a:effectLst/>
      </p:bgPr>
    </p:bg>
    <p:spTree>
      <p:nvGrpSpPr>
        <p:cNvPr id="1" name=""/>
        <p:cNvGrpSpPr/>
        <p:nvPr/>
      </p:nvGrpSpPr>
      <p:grpSpPr>
        <a:xfrm>
          <a:off x="0" y="0"/>
          <a:ext cx="0" cy="0"/>
          <a:chOff x="0" y="0"/>
          <a:chExt cx="0" cy="0"/>
        </a:xfrm>
      </p:grpSpPr>
      <p:sp>
        <p:nvSpPr>
          <p:cNvPr id="20" name="Picture Placeholder 22"/>
          <p:cNvSpPr>
            <a:spLocks noGrp="1"/>
          </p:cNvSpPr>
          <p:nvPr>
            <p:ph type="pic" sz="quarter" idx="13"/>
          </p:nvPr>
        </p:nvSpPr>
        <p:spPr>
          <a:xfrm>
            <a:off x="0" y="0"/>
            <a:ext cx="12192000" cy="6858000"/>
          </a:xfrm>
        </p:spPr>
        <p:txBody>
          <a:bodyPr anchor="ctr"/>
          <a:lstStyle>
            <a:lvl1pPr marL="0" indent="0" algn="ctr">
              <a:buNone/>
              <a:defRPr baseline="0">
                <a:solidFill>
                  <a:schemeClr val="bg1"/>
                </a:solidFill>
              </a:defRPr>
            </a:lvl1pPr>
          </a:lstStyle>
          <a:p>
            <a:r>
              <a:rPr lang="en-US" dirty="0" smtClean="0"/>
              <a:t>Click icon to add picture</a:t>
            </a:r>
            <a:endParaRPr lang="en-US" dirty="0"/>
          </a:p>
        </p:txBody>
      </p:sp>
      <p:grpSp>
        <p:nvGrpSpPr>
          <p:cNvPr id="22" name="Group 21"/>
          <p:cNvGrpSpPr/>
          <p:nvPr userDrawn="1"/>
        </p:nvGrpSpPr>
        <p:grpSpPr>
          <a:xfrm>
            <a:off x="-1143000" y="-438330"/>
            <a:ext cx="13716000" cy="6744832"/>
            <a:chOff x="-1143000" y="-438330"/>
            <a:chExt cx="13716000" cy="6744832"/>
          </a:xfrm>
        </p:grpSpPr>
        <p:cxnSp>
          <p:nvCxnSpPr>
            <p:cNvPr id="24" name="Straight Connector 23"/>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29" name="TextBox 28"/>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30" name="TextBox 29"/>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31" name="TextBox 30"/>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32" name="Straight Connector 31"/>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33" name="TextBox 32"/>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34" name="TextBox 33"/>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35" name="TextBox 34"/>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36" name="TextBox 35"/>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37" name="TextBox 36"/>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
        <p:nvSpPr>
          <p:cNvPr id="21" name="Title 1"/>
          <p:cNvSpPr>
            <a:spLocks noGrp="1"/>
          </p:cNvSpPr>
          <p:nvPr>
            <p:ph type="title"/>
          </p:nvPr>
        </p:nvSpPr>
        <p:spPr>
          <a:xfrm>
            <a:off x="381000" y="3429000"/>
            <a:ext cx="11430000" cy="1138237"/>
          </a:xfrm>
        </p:spPr>
        <p:txBody>
          <a:bodyPr anchor="b">
            <a:normAutofit/>
          </a:bodyPr>
          <a:lstStyle>
            <a:lvl1pPr>
              <a:defRPr sz="2400">
                <a:solidFill>
                  <a:schemeClr val="bg1"/>
                </a:solidFill>
              </a:defRPr>
            </a:lvl1pPr>
          </a:lstStyle>
          <a:p>
            <a:r>
              <a:rPr lang="en-US" smtClean="0"/>
              <a:t>Click to edit Master title style</a:t>
            </a:r>
            <a:endParaRPr lang="en-US" dirty="0"/>
          </a:p>
        </p:txBody>
      </p:sp>
      <p:sp>
        <p:nvSpPr>
          <p:cNvPr id="38" name="Text Placeholder 2"/>
          <p:cNvSpPr>
            <a:spLocks noGrp="1"/>
          </p:cNvSpPr>
          <p:nvPr>
            <p:ph type="body" idx="1"/>
          </p:nvPr>
        </p:nvSpPr>
        <p:spPr>
          <a:xfrm>
            <a:off x="381000" y="4572000"/>
            <a:ext cx="11430000" cy="1600200"/>
          </a:xfrm>
        </p:spPr>
        <p:txBody>
          <a:bodyPr>
            <a:noAutofit/>
          </a:bodyPr>
          <a:lstStyle>
            <a:lvl1pPr marL="0" indent="0">
              <a:spcBef>
                <a:spcPts val="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66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Layout (White)">
    <p:spTree>
      <p:nvGrpSpPr>
        <p:cNvPr id="1" name=""/>
        <p:cNvGrpSpPr/>
        <p:nvPr/>
      </p:nvGrpSpPr>
      <p:grpSpPr>
        <a:xfrm>
          <a:off x="0" y="0"/>
          <a:ext cx="0" cy="0"/>
          <a:chOff x="0" y="0"/>
          <a:chExt cx="0" cy="0"/>
        </a:xfrm>
      </p:grpSpPr>
      <p:sp>
        <p:nvSpPr>
          <p:cNvPr id="2" name="Title 1"/>
          <p:cNvSpPr>
            <a:spLocks noGrp="1"/>
          </p:cNvSpPr>
          <p:nvPr>
            <p:ph type="title"/>
          </p:nvPr>
        </p:nvSpPr>
        <p:spPr>
          <a:xfrm>
            <a:off x="381000" y="3127159"/>
            <a:ext cx="11430000" cy="1138237"/>
          </a:xfrm>
        </p:spPr>
        <p:txBody>
          <a:bodyPr anchor="t">
            <a:noAutofit/>
          </a:bodyPr>
          <a:lstStyle>
            <a:lvl1pPr>
              <a:defRPr sz="2400" b="1"/>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81000" y="2669959"/>
            <a:ext cx="1143000" cy="457200"/>
          </a:xfrm>
        </p:spPr>
        <p:txBody>
          <a:bodyPr anchor="b">
            <a:normAutofit/>
          </a:bodyPr>
          <a:lstStyle>
            <a:lvl1pPr marL="0" indent="0">
              <a:spcBef>
                <a:spcPts val="200"/>
              </a:spcBef>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No.</a:t>
            </a:r>
          </a:p>
        </p:txBody>
      </p:sp>
      <p:sp>
        <p:nvSpPr>
          <p:cNvPr id="5" name="Text Placeholder 4"/>
          <p:cNvSpPr>
            <a:spLocks noGrp="1"/>
          </p:cNvSpPr>
          <p:nvPr>
            <p:ph type="body" sz="quarter" idx="13" hasCustomPrompt="1"/>
          </p:nvPr>
        </p:nvSpPr>
        <p:spPr>
          <a:xfrm>
            <a:off x="381000" y="6446521"/>
            <a:ext cx="5715000" cy="182880"/>
          </a:xfrm>
        </p:spPr>
        <p:txBody>
          <a:bodyPr anchor="ctr">
            <a:normAutofit/>
          </a:bodyPr>
          <a:lstStyle>
            <a:lvl1pPr marL="0" indent="0">
              <a:buNone/>
              <a:defRPr sz="800"/>
            </a:lvl1pPr>
          </a:lstStyle>
          <a:p>
            <a:pPr lvl="0"/>
            <a:r>
              <a:rPr lang="en-US" dirty="0" smtClean="0"/>
              <a:t>Click to add footer text</a:t>
            </a:r>
            <a:endParaRPr lang="en-US" dirty="0"/>
          </a:p>
        </p:txBody>
      </p:sp>
      <p:grpSp>
        <p:nvGrpSpPr>
          <p:cNvPr id="24" name="Group 23"/>
          <p:cNvGrpSpPr/>
          <p:nvPr userDrawn="1"/>
        </p:nvGrpSpPr>
        <p:grpSpPr>
          <a:xfrm>
            <a:off x="-1143000" y="-438330"/>
            <a:ext cx="13716000" cy="6744832"/>
            <a:chOff x="-1143000" y="-438330"/>
            <a:chExt cx="13716000" cy="6744832"/>
          </a:xfrm>
        </p:grpSpPr>
        <p:cxnSp>
          <p:nvCxnSpPr>
            <p:cNvPr id="25" name="Straight Connector 24"/>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30" name="TextBox 29"/>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31" name="TextBox 30"/>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32" name="TextBox 3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33" name="Straight Connector 32"/>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35" name="TextBox 34"/>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36" name="TextBox 35"/>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37" name="TextBox 36"/>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38" name="TextBox 37"/>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
        <p:nvSpPr>
          <p:cNvPr id="21" name="Slide Number Placeholder 5"/>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26642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Layou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127159"/>
            <a:ext cx="11430000" cy="1138237"/>
          </a:xfrm>
        </p:spPr>
        <p:txBody>
          <a:bodyPr anchor="t">
            <a:noAutofit/>
          </a:bodyPr>
          <a:lstStyle>
            <a:lvl1pPr>
              <a:defRPr sz="2400"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81000" y="2669959"/>
            <a:ext cx="1143000" cy="457200"/>
          </a:xfrm>
        </p:spPr>
        <p:txBody>
          <a:bodyPr anchor="b">
            <a:normAutofit/>
          </a:bodyPr>
          <a:lstStyle>
            <a:lvl1pPr marL="0" indent="0">
              <a:spcBef>
                <a:spcPts val="2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No.</a:t>
            </a:r>
          </a:p>
        </p:txBody>
      </p:sp>
      <p:sp>
        <p:nvSpPr>
          <p:cNvPr id="5" name="Text Placeholder 4"/>
          <p:cNvSpPr>
            <a:spLocks noGrp="1"/>
          </p:cNvSpPr>
          <p:nvPr>
            <p:ph type="body" sz="quarter" idx="13" hasCustomPrompt="1"/>
          </p:nvPr>
        </p:nvSpPr>
        <p:spPr>
          <a:xfrm>
            <a:off x="381000" y="6446521"/>
            <a:ext cx="5715000" cy="182880"/>
          </a:xfrm>
        </p:spPr>
        <p:txBody>
          <a:bodyPr anchor="ctr">
            <a:normAutofit/>
          </a:bodyPr>
          <a:lstStyle>
            <a:lvl1pPr marL="0" indent="0">
              <a:buNone/>
              <a:defRPr sz="800">
                <a:solidFill>
                  <a:schemeClr val="bg1"/>
                </a:solidFill>
              </a:defRPr>
            </a:lvl1pPr>
          </a:lstStyle>
          <a:p>
            <a:pPr lvl="0"/>
            <a:r>
              <a:rPr lang="en-US" dirty="0" smtClean="0"/>
              <a:t>Click to add footer text</a:t>
            </a:r>
            <a:endParaRPr lang="en-US" dirty="0"/>
          </a:p>
        </p:txBody>
      </p:sp>
      <p:grpSp>
        <p:nvGrpSpPr>
          <p:cNvPr id="22" name="Group 21"/>
          <p:cNvGrpSpPr/>
          <p:nvPr userDrawn="1"/>
        </p:nvGrpSpPr>
        <p:grpSpPr>
          <a:xfrm>
            <a:off x="-1143000" y="-438330"/>
            <a:ext cx="13716000" cy="6744832"/>
            <a:chOff x="-1143000" y="-438330"/>
            <a:chExt cx="13716000" cy="6744832"/>
          </a:xfrm>
        </p:grpSpPr>
        <p:cxnSp>
          <p:nvCxnSpPr>
            <p:cNvPr id="23" name="Straight Connector 22"/>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28" name="TextBox 27"/>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29" name="TextBox 2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30" name="TextBox 2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31" name="Straight Connector 30"/>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33" name="TextBox 32"/>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34" name="TextBox 33"/>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35" name="TextBox 34"/>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36" name="TextBox 35"/>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sp>
        <p:nvSpPr>
          <p:cNvPr id="21" name="Slide Number Placeholder 5"/>
          <p:cNvSpPr>
            <a:spLocks noGrp="1"/>
          </p:cNvSpPr>
          <p:nvPr>
            <p:ph type="sldNum" sz="quarter" idx="12"/>
          </p:nvPr>
        </p:nvSpPr>
        <p:spPr>
          <a:xfrm>
            <a:off x="10864645" y="6449961"/>
            <a:ext cx="946355" cy="179440"/>
          </a:xfrm>
        </p:spPr>
        <p:txBody>
          <a:bodyPr/>
          <a:lstStyle>
            <a:lvl1pPr>
              <a:defRPr>
                <a:solidFill>
                  <a:schemeClr val="bg1"/>
                </a:solidFill>
              </a:defRPr>
            </a:lvl1pPr>
          </a:lstStyle>
          <a:p>
            <a:fld id="{784497E4-7F62-4A38-9641-7F7D91FE09B5}" type="slidenum">
              <a:rPr lang="en-US" smtClean="0"/>
              <a:pPr/>
              <a:t>‹#›</a:t>
            </a:fld>
            <a:endParaRPr lang="en-US" dirty="0"/>
          </a:p>
        </p:txBody>
      </p:sp>
    </p:spTree>
    <p:extLst>
      <p:ext uri="{BB962C8B-B14F-4D97-AF65-F5344CB8AC3E}">
        <p14:creationId xmlns:p14="http://schemas.microsoft.com/office/powerpoint/2010/main" val="16495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lvl1pPr>
              <a:defRPr sz="2400">
                <a:solidFill>
                  <a:schemeClr val="tx1"/>
                </a:solidFill>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381000" y="924702"/>
            <a:ext cx="11430000" cy="404369"/>
          </a:xfrm>
        </p:spPr>
        <p:txBody>
          <a:bodyPr>
            <a:noAutofit/>
          </a:bodyPr>
          <a:lstStyle>
            <a:lvl1pPr marL="0" indent="0">
              <a:buNone/>
              <a:defRPr sz="1800"/>
            </a:lvl1pPr>
          </a:lstStyle>
          <a:p>
            <a:pPr lvl="0"/>
            <a:r>
              <a:rPr lang="en-US" smtClean="0"/>
              <a:t>Click to edit Master text styles</a:t>
            </a:r>
          </a:p>
        </p:txBody>
      </p:sp>
      <p:sp>
        <p:nvSpPr>
          <p:cNvPr id="14" name="Content Placeholder 2"/>
          <p:cNvSpPr>
            <a:spLocks noGrp="1"/>
          </p:cNvSpPr>
          <p:nvPr>
            <p:ph idx="1"/>
          </p:nvPr>
        </p:nvSpPr>
        <p:spPr>
          <a:xfrm>
            <a:off x="381000" y="1714500"/>
            <a:ext cx="11430000"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7" name="Slide Number Placeholder 5"/>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193673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p>
            <a:r>
              <a:rPr lang="en-US" smtClean="0"/>
              <a:t>Click to edit Master title style</a:t>
            </a:r>
            <a:endParaRPr lang="en-US" dirty="0"/>
          </a:p>
        </p:txBody>
      </p:sp>
      <p:sp>
        <p:nvSpPr>
          <p:cNvPr id="9" name="Text Placeholder 9"/>
          <p:cNvSpPr>
            <a:spLocks noGrp="1"/>
          </p:cNvSpPr>
          <p:nvPr>
            <p:ph type="body" sz="quarter" idx="13"/>
          </p:nvPr>
        </p:nvSpPr>
        <p:spPr>
          <a:xfrm>
            <a:off x="381000" y="924702"/>
            <a:ext cx="11430000" cy="404369"/>
          </a:xfrm>
        </p:spPr>
        <p:txBody>
          <a:bodyPr>
            <a:noAutofit/>
          </a:bodyPr>
          <a:lstStyle>
            <a:lvl1pPr marL="0" indent="0">
              <a:buNone/>
              <a:defRPr sz="1800"/>
            </a:lvl1pPr>
          </a:lstStyle>
          <a:p>
            <a:pPr lvl="0"/>
            <a:r>
              <a:rPr lang="en-US" smtClean="0"/>
              <a:t>Click to edit Master text styles</a:t>
            </a:r>
          </a:p>
        </p:txBody>
      </p:sp>
      <p:sp>
        <p:nvSpPr>
          <p:cNvPr id="11" name="Content Placeholder 2"/>
          <p:cNvSpPr>
            <a:spLocks noGrp="1"/>
          </p:cNvSpPr>
          <p:nvPr>
            <p:ph sz="half" idx="1"/>
          </p:nvPr>
        </p:nvSpPr>
        <p:spPr>
          <a:xfrm>
            <a:off x="381000" y="1714501"/>
            <a:ext cx="5600700"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210300" y="1714500"/>
            <a:ext cx="5600700"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8" name="Slide Number Placeholder 6"/>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363844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8938"/>
            <a:ext cx="11430000" cy="397872"/>
          </a:xfrm>
        </p:spPr>
        <p:txBody>
          <a:bodyPr/>
          <a:lstStyle/>
          <a:p>
            <a:r>
              <a:rPr lang="en-US" smtClean="0"/>
              <a:t>Click to edit Master title style</a:t>
            </a:r>
            <a:endParaRPr lang="en-US" dirty="0"/>
          </a:p>
        </p:txBody>
      </p:sp>
      <p:sp>
        <p:nvSpPr>
          <p:cNvPr id="9" name="Text Placeholder 9"/>
          <p:cNvSpPr>
            <a:spLocks noGrp="1"/>
          </p:cNvSpPr>
          <p:nvPr>
            <p:ph type="body" sz="quarter" idx="13"/>
          </p:nvPr>
        </p:nvSpPr>
        <p:spPr>
          <a:xfrm>
            <a:off x="381000" y="924702"/>
            <a:ext cx="11430000" cy="404369"/>
          </a:xfrm>
        </p:spPr>
        <p:txBody>
          <a:bodyPr>
            <a:noAutofit/>
          </a:bodyPr>
          <a:lstStyle>
            <a:lvl1pPr marL="0" indent="0">
              <a:buNone/>
              <a:defRPr sz="1800"/>
            </a:lvl1pPr>
          </a:lstStyle>
          <a:p>
            <a:pPr lvl="0"/>
            <a:r>
              <a:rPr lang="en-US" smtClean="0"/>
              <a:t>Click to edit Master text styles</a:t>
            </a:r>
          </a:p>
        </p:txBody>
      </p:sp>
      <p:sp>
        <p:nvSpPr>
          <p:cNvPr id="11" name="Content Placeholder 2"/>
          <p:cNvSpPr>
            <a:spLocks noGrp="1"/>
          </p:cNvSpPr>
          <p:nvPr>
            <p:ph sz="half" idx="1"/>
          </p:nvPr>
        </p:nvSpPr>
        <p:spPr>
          <a:xfrm>
            <a:off x="381000" y="1714501"/>
            <a:ext cx="3657600"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4267200" y="1714500"/>
            <a:ext cx="3657600"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5"/>
          </p:nvPr>
        </p:nvSpPr>
        <p:spPr>
          <a:xfrm>
            <a:off x="8153400" y="1714500"/>
            <a:ext cx="3657600" cy="400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14" hasCustomPrompt="1"/>
          </p:nvPr>
        </p:nvSpPr>
        <p:spPr>
          <a:xfrm>
            <a:off x="6096000" y="6446521"/>
            <a:ext cx="4663440" cy="182880"/>
          </a:xfrm>
        </p:spPr>
        <p:txBody>
          <a:bodyPr anchor="ctr">
            <a:normAutofit/>
          </a:bodyPr>
          <a:lstStyle>
            <a:lvl1pPr marL="0" indent="0">
              <a:buNone/>
              <a:defRPr sz="800"/>
            </a:lvl1pPr>
          </a:lstStyle>
          <a:p>
            <a:pPr lvl="0"/>
            <a:r>
              <a:rPr lang="en-US" dirty="0" smtClean="0"/>
              <a:t>Click to add footer text</a:t>
            </a:r>
            <a:endParaRPr lang="en-US" dirty="0"/>
          </a:p>
        </p:txBody>
      </p:sp>
      <p:sp>
        <p:nvSpPr>
          <p:cNvPr id="10" name="Slide Number Placeholder 6"/>
          <p:cNvSpPr>
            <a:spLocks noGrp="1"/>
          </p:cNvSpPr>
          <p:nvPr>
            <p:ph type="sldNum" sz="quarter" idx="12"/>
          </p:nvPr>
        </p:nvSpPr>
        <p:spPr>
          <a:xfrm>
            <a:off x="10864645" y="6449961"/>
            <a:ext cx="946355" cy="179440"/>
          </a:xfrm>
        </p:spPr>
        <p:txBody>
          <a:bodyPr/>
          <a:lstStyle/>
          <a:p>
            <a:fld id="{784497E4-7F62-4A38-9641-7F7D91FE09B5}" type="slidenum">
              <a:rPr lang="en-US" smtClean="0"/>
              <a:t>‹#›</a:t>
            </a:fld>
            <a:endParaRPr lang="en-US" dirty="0"/>
          </a:p>
        </p:txBody>
      </p:sp>
    </p:spTree>
    <p:extLst>
      <p:ext uri="{BB962C8B-B14F-4D97-AF65-F5344CB8AC3E}">
        <p14:creationId xmlns:p14="http://schemas.microsoft.com/office/powerpoint/2010/main" val="1543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8937"/>
            <a:ext cx="11430000" cy="754063"/>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4500"/>
            <a:ext cx="11430000" cy="40005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864645" y="6449961"/>
            <a:ext cx="946355" cy="179440"/>
          </a:xfrm>
          <a:prstGeom prst="rect">
            <a:avLst/>
          </a:prstGeom>
        </p:spPr>
        <p:txBody>
          <a:bodyPr vert="horz" lIns="0" tIns="0" rIns="0" bIns="0" rtlCol="0" anchor="ctr"/>
          <a:lstStyle>
            <a:lvl1pPr algn="r">
              <a:defRPr sz="1000">
                <a:solidFill>
                  <a:schemeClr val="tx1">
                    <a:tint val="75000"/>
                  </a:schemeClr>
                </a:solidFill>
              </a:defRPr>
            </a:lvl1pPr>
          </a:lstStyle>
          <a:p>
            <a:fld id="{784497E4-7F62-4A38-9641-7F7D91FE09B5}" type="slidenum">
              <a:rPr lang="en-US" smtClean="0"/>
              <a:pPr/>
              <a:t>‹#›</a:t>
            </a:fld>
            <a:endParaRPr lang="en-US" dirty="0"/>
          </a:p>
        </p:txBody>
      </p:sp>
      <p:grpSp>
        <p:nvGrpSpPr>
          <p:cNvPr id="7" name="Group 6"/>
          <p:cNvGrpSpPr/>
          <p:nvPr/>
        </p:nvGrpSpPr>
        <p:grpSpPr>
          <a:xfrm>
            <a:off x="-1143000" y="-438330"/>
            <a:ext cx="13716000" cy="6744832"/>
            <a:chOff x="-1143000" y="-438330"/>
            <a:chExt cx="13716000" cy="6744832"/>
          </a:xfrm>
        </p:grpSpPr>
        <p:cxnSp>
          <p:nvCxnSpPr>
            <p:cNvPr id="8" name="Straight Connector 7"/>
            <p:cNvCxnSpPr/>
            <p:nvPr userDrawn="1"/>
          </p:nvCxnSpPr>
          <p:spPr>
            <a:xfrm>
              <a:off x="1181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56200" y="1143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6200" y="17145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56200" y="61722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chemeClr val="tx1"/>
                  </a:solidFill>
                </a:rPr>
                <a:t>1.25in</a:t>
              </a:r>
            </a:p>
          </p:txBody>
        </p:sp>
        <p:sp>
          <p:nvSpPr>
            <p:cNvPr id="13" name="TextBox 12"/>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chemeClr val="tx1"/>
                  </a:solidFill>
                </a:rPr>
                <a:t>1.88in</a:t>
              </a:r>
            </a:p>
          </p:txBody>
        </p:sp>
        <p:sp>
          <p:nvSpPr>
            <p:cNvPr id="14" name="TextBox 13"/>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chemeClr val="tx1"/>
                  </a:solidFill>
                </a:rPr>
                <a:t>6.75in</a:t>
              </a:r>
            </a:p>
          </p:txBody>
        </p:sp>
        <p:sp>
          <p:nvSpPr>
            <p:cNvPr id="15" name="TextBox 14"/>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smtClean="0">
                  <a:solidFill>
                    <a:schemeClr val="tx1"/>
                  </a:solidFill>
                </a:rPr>
                <a:t>0.42in</a:t>
              </a:r>
            </a:p>
          </p:txBody>
        </p:sp>
        <p:cxnSp>
          <p:nvCxnSpPr>
            <p:cNvPr id="16" name="Straight Connector 15"/>
            <p:cNvCxnSpPr/>
            <p:nvPr userDrawn="1"/>
          </p:nvCxnSpPr>
          <p:spPr>
            <a:xfrm>
              <a:off x="381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chemeClr val="tx1"/>
                  </a:solidFill>
                </a:rPr>
                <a:t>Content Bottom</a:t>
              </a:r>
            </a:p>
          </p:txBody>
        </p:sp>
        <p:sp>
          <p:nvSpPr>
            <p:cNvPr id="18" name="TextBox 1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chemeClr val="tx1"/>
                  </a:solidFill>
                </a:rPr>
                <a:t>Content Top</a:t>
              </a:r>
            </a:p>
          </p:txBody>
        </p:sp>
        <p:sp>
          <p:nvSpPr>
            <p:cNvPr id="19" name="TextBox 18"/>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chemeClr val="tx1"/>
                  </a:solidFill>
                </a:rPr>
                <a:t>Heading Baseline</a:t>
              </a:r>
            </a:p>
          </p:txBody>
        </p:sp>
        <p:sp>
          <p:nvSpPr>
            <p:cNvPr id="20" name="TextBox 19"/>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chemeClr val="tx1"/>
                  </a:solidFill>
                </a:rPr>
                <a:t>Left Margin</a:t>
              </a:r>
            </a:p>
          </p:txBody>
        </p:sp>
        <p:sp>
          <p:nvSpPr>
            <p:cNvPr id="21" name="TextBox 20"/>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smtClean="0">
                  <a:solidFill>
                    <a:schemeClr val="tx1"/>
                  </a:solidFill>
                </a:rPr>
                <a:t>Right Margin</a:t>
              </a:r>
            </a:p>
          </p:txBody>
        </p:sp>
      </p:grpSp>
      <p:cxnSp>
        <p:nvCxnSpPr>
          <p:cNvPr id="24" name="Straight Connector 23"/>
          <p:cNvCxnSpPr/>
          <p:nvPr/>
        </p:nvCxnSpPr>
        <p:spPr>
          <a:xfrm>
            <a:off x="0" y="6172200"/>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29" name="Picture 28" descr="logo-10.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23359" y="6376696"/>
            <a:ext cx="4329415" cy="324431"/>
          </a:xfrm>
          <a:prstGeom prst="rect">
            <a:avLst/>
          </a:prstGeom>
        </p:spPr>
      </p:pic>
    </p:spTree>
    <p:extLst>
      <p:ext uri="{BB962C8B-B14F-4D97-AF65-F5344CB8AC3E}">
        <p14:creationId xmlns:p14="http://schemas.microsoft.com/office/powerpoint/2010/main" val="306025400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60" r:id="rId4"/>
    <p:sldLayoutId id="2147483656" r:id="rId5"/>
    <p:sldLayoutId id="2147483661" r:id="rId6"/>
    <p:sldLayoutId id="2147483650" r:id="rId7"/>
    <p:sldLayoutId id="2147483652" r:id="rId8"/>
    <p:sldLayoutId id="2147483657" r:id="rId9"/>
    <p:sldLayoutId id="2147483658" r:id="rId10"/>
    <p:sldLayoutId id="2147483654" r:id="rId11"/>
    <p:sldLayoutId id="2147483662" r:id="rId12"/>
    <p:sldLayoutId id="2147483665" r:id="rId13"/>
    <p:sldLayoutId id="2147483663" r:id="rId14"/>
    <p:sldLayoutId id="2147483655" r:id="rId15"/>
    <p:sldLayoutId id="2147483666" r:id="rId16"/>
    <p:sldLayoutId id="2147483667" r:id="rId17"/>
    <p:sldLayoutId id="2147483668" r:id="rId18"/>
    <p:sldLayoutId id="2147483670" r:id="rId19"/>
    <p:sldLayoutId id="214748367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100000"/>
        </a:lnSpc>
        <a:spcBef>
          <a:spcPts val="600"/>
        </a:spcBef>
        <a:buNone/>
        <a:defRPr sz="2000" b="1" kern="1200">
          <a:solidFill>
            <a:schemeClr val="tx2"/>
          </a:solidFill>
          <a:latin typeface="+mj-lt"/>
          <a:ea typeface="+mj-ea"/>
          <a:cs typeface="+mj-cs"/>
        </a:defRPr>
      </a:lvl1pPr>
    </p:titleStyle>
    <p:bodyStyle>
      <a:lvl1pPr marL="166688" indent="-166688"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1pPr>
      <a:lvl2pPr marL="344488" indent="-171450"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2pPr>
      <a:lvl3pPr marL="511175" indent="-1698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3pPr>
      <a:lvl4pPr marL="688975" indent="-169863"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914400" indent="-1698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5ACBF0"/>
          </p15:clr>
        </p15:guide>
        <p15:guide id="2" pos="3840" userDrawn="1">
          <p15:clr>
            <a:srgbClr val="5ACBF0"/>
          </p15:clr>
        </p15:guide>
        <p15:guide id="3" pos="240" userDrawn="1">
          <p15:clr>
            <a:srgbClr val="A4A3A4"/>
          </p15:clr>
        </p15:guide>
        <p15:guide id="4" pos="7440" userDrawn="1">
          <p15:clr>
            <a:srgbClr val="A4A3A4"/>
          </p15:clr>
        </p15:guide>
        <p15:guide id="5" orient="horz" pos="720" userDrawn="1">
          <p15:clr>
            <a:srgbClr val="A4A3A4"/>
          </p15:clr>
        </p15:guide>
        <p15:guide id="6" orient="horz" pos="1080" userDrawn="1">
          <p15:clr>
            <a:srgbClr val="A4A3A4"/>
          </p15:clr>
        </p15:guide>
        <p15:guide id="7" orient="horz" pos="3888" userDrawn="1">
          <p15:clr>
            <a:srgbClr val="A4A3A4"/>
          </p15:clr>
        </p15:guide>
        <p15:guide id="8" orient="horz" pos="3600" userDrawn="1">
          <p15:clr>
            <a:srgbClr val="A4A3A4"/>
          </p15:clr>
        </p15:guide>
        <p15:guide id="9" orient="horz" pos="4176" userDrawn="1">
          <p15:clr>
            <a:srgbClr val="A4A3A4"/>
          </p15:clr>
        </p15:guide>
        <p15:guide id="10" orient="horz" pos="24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png"/><Relationship Id="rId2" Type="http://schemas.openxmlformats.org/officeDocument/2006/relationships/notesSlide" Target="../notesSlides/notesSlide13.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4.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eg"/><Relationship Id="rId10" Type="http://schemas.openxmlformats.org/officeDocument/2006/relationships/image" Target="../media/image66.png"/><Relationship Id="rId19" Type="http://schemas.openxmlformats.org/officeDocument/2006/relationships/image" Target="../media/image75.jpe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15.xml"/><Relationship Id="rId16"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 Id="rId14"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0.jpe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8.png"/><Relationship Id="rId3" Type="http://schemas.openxmlformats.org/officeDocument/2006/relationships/image" Target="../media/image99.png"/><Relationship Id="rId7" Type="http://schemas.openxmlformats.org/officeDocument/2006/relationships/image" Target="../media/image103.png"/><Relationship Id="rId12"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90.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jpe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3.jpeg"/><Relationship Id="rId11" Type="http://schemas.openxmlformats.org/officeDocument/2006/relationships/image" Target="../media/image118.jpeg"/><Relationship Id="rId5" Type="http://schemas.openxmlformats.org/officeDocument/2006/relationships/image" Target="../media/image112.png"/><Relationship Id="rId10" Type="http://schemas.openxmlformats.org/officeDocument/2006/relationships/image" Target="../media/image117.jpeg"/><Relationship Id="rId4" Type="http://schemas.openxmlformats.org/officeDocument/2006/relationships/image" Target="../media/image111.png"/><Relationship Id="rId9" Type="http://schemas.openxmlformats.org/officeDocument/2006/relationships/image" Target="../media/image116.jpeg"/><Relationship Id="rId14"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png"/><Relationship Id="rId9" Type="http://schemas.openxmlformats.org/officeDocument/2006/relationships/image" Target="../media/image128.png"/></Relationships>
</file>

<file path=ppt/slides/_rels/slide22.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2.jpeg"/><Relationship Id="rId11" Type="http://schemas.openxmlformats.org/officeDocument/2006/relationships/image" Target="../media/image137.png"/><Relationship Id="rId5" Type="http://schemas.openxmlformats.org/officeDocument/2006/relationships/image" Target="../media/image131.jpeg"/><Relationship Id="rId10" Type="http://schemas.openxmlformats.org/officeDocument/2006/relationships/image" Target="../media/image136.jpeg"/><Relationship Id="rId4" Type="http://schemas.openxmlformats.org/officeDocument/2006/relationships/image" Target="../media/image130.png"/><Relationship Id="rId9" Type="http://schemas.openxmlformats.org/officeDocument/2006/relationships/image" Target="../media/image1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image" Target="../media/image140.jpeg"/></Relationships>
</file>

<file path=ppt/slides/_rels/slide24.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krevents.cvent.com/PlanningConference" TargetMode="External"/><Relationship Id="rId2" Type="http://schemas.openxmlformats.org/officeDocument/2006/relationships/image" Target="../media/image144.jpg"/><Relationship Id="rId1" Type="http://schemas.openxmlformats.org/officeDocument/2006/relationships/slideLayout" Target="../slideLayouts/slideLayout13.xml"/><Relationship Id="rId4" Type="http://schemas.openxmlformats.org/officeDocument/2006/relationships/hyperlink" Target="mailto:events@kantarretail.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kantarretailiq.com/"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45.png"/><Relationship Id="rId5" Type="http://schemas.openxmlformats.org/officeDocument/2006/relationships/hyperlink" Target="http://www.kantarretail.com/" TargetMode="External"/><Relationship Id="rId4" Type="http://schemas.openxmlformats.org/officeDocument/2006/relationships/hyperlink" Target="mailto:Amy.Koo@KantarRet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2000" dirty="0">
                <a:solidFill>
                  <a:schemeClr val="tx1"/>
                </a:solidFill>
              </a:rPr>
              <a:t>The Evolution of "Brand": How U.S. Shoppers Have Helped Create the New Wave of Private Label</a:t>
            </a:r>
          </a:p>
        </p:txBody>
      </p:sp>
      <p:sp>
        <p:nvSpPr>
          <p:cNvPr id="3" name="Subtitle 2"/>
          <p:cNvSpPr>
            <a:spLocks noGrp="1"/>
          </p:cNvSpPr>
          <p:nvPr>
            <p:ph type="subTitle" idx="1"/>
          </p:nvPr>
        </p:nvSpPr>
        <p:spPr/>
        <p:txBody>
          <a:bodyPr/>
          <a:lstStyle/>
          <a:p>
            <a:endParaRPr lang="en-US" sz="1600" dirty="0" smtClean="0">
              <a:solidFill>
                <a:schemeClr val="tx1"/>
              </a:solidFill>
            </a:endParaRPr>
          </a:p>
          <a:p>
            <a:r>
              <a:rPr lang="en-US" sz="1600" dirty="0" smtClean="0">
                <a:solidFill>
                  <a:schemeClr val="tx1"/>
                </a:solidFill>
              </a:rPr>
              <a:t>Diana Sheehan</a:t>
            </a:r>
          </a:p>
          <a:p>
            <a:r>
              <a:rPr lang="en-US" sz="1600" dirty="0" smtClean="0">
                <a:solidFill>
                  <a:schemeClr val="tx1"/>
                </a:solidFill>
              </a:rPr>
              <a:t>April 6, 2016</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963" r="12963"/>
          <a:stretch>
            <a:fillRect/>
          </a:stretch>
        </p:blipFill>
        <p:spPr/>
      </p:pic>
    </p:spTree>
    <p:extLst>
      <p:ext uri="{BB962C8B-B14F-4D97-AF65-F5344CB8AC3E}">
        <p14:creationId xmlns:p14="http://schemas.microsoft.com/office/powerpoint/2010/main" val="120630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Tool For Understanding Private Label</a:t>
            </a:r>
            <a:endParaRPr lang="en-US" dirty="0"/>
          </a:p>
        </p:txBody>
      </p:sp>
      <p:sp>
        <p:nvSpPr>
          <p:cNvPr id="5" name="Text Placeholder 4"/>
          <p:cNvSpPr>
            <a:spLocks noGrp="1"/>
          </p:cNvSpPr>
          <p:nvPr>
            <p:ph type="body" sz="quarter" idx="14"/>
          </p:nvPr>
        </p:nvSpPr>
        <p:spPr/>
        <p:txBody>
          <a:bodyPr/>
          <a:lstStyle/>
          <a:p>
            <a:r>
              <a:rPr lang="en-US" dirty="0" smtClean="0"/>
              <a:t>Source: Kantar Retail research and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10</a:t>
            </a:fld>
            <a:endParaRPr lang="en-US" dirty="0"/>
          </a:p>
        </p:txBody>
      </p:sp>
      <p:sp>
        <p:nvSpPr>
          <p:cNvPr id="7" name="Left-Right Arrow 6"/>
          <p:cNvSpPr/>
          <p:nvPr/>
        </p:nvSpPr>
        <p:spPr>
          <a:xfrm>
            <a:off x="895549" y="3359916"/>
            <a:ext cx="6542006" cy="685800"/>
          </a:xfrm>
          <a:prstGeom prst="leftRightArrow">
            <a:avLst/>
          </a:prstGeom>
          <a:solidFill>
            <a:schemeClr val="accent1"/>
          </a:solidFill>
          <a:ln w="28575">
            <a:solidFill>
              <a:srgbClr val="A87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 name="Up-Down Arrow 7"/>
          <p:cNvSpPr/>
          <p:nvPr/>
        </p:nvSpPr>
        <p:spPr>
          <a:xfrm>
            <a:off x="3801289" y="1749695"/>
            <a:ext cx="685855" cy="3775948"/>
          </a:xfrm>
          <a:prstGeom prst="upDownArrow">
            <a:avLst/>
          </a:prstGeom>
          <a:solidFill>
            <a:schemeClr val="accent1"/>
          </a:solidFill>
          <a:ln w="28575">
            <a:solidFill>
              <a:srgbClr val="A87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9" name="TextBox 8"/>
          <p:cNvSpPr txBox="1"/>
          <p:nvPr/>
        </p:nvSpPr>
        <p:spPr>
          <a:xfrm>
            <a:off x="3653988" y="5891861"/>
            <a:ext cx="990600" cy="246221"/>
          </a:xfrm>
          <a:prstGeom prst="rect">
            <a:avLst/>
          </a:prstGeom>
          <a:noFill/>
        </p:spPr>
        <p:txBody>
          <a:bodyPr wrap="square" lIns="0" tIns="0" rIns="0" bIns="0" rtlCol="0">
            <a:spAutoFit/>
          </a:bodyPr>
          <a:lstStyle/>
          <a:p>
            <a:pPr algn="ctr"/>
            <a:r>
              <a:rPr lang="en-US" sz="1600" b="1" dirty="0" smtClean="0">
                <a:solidFill>
                  <a:schemeClr val="tx1">
                    <a:lumMod val="75000"/>
                    <a:lumOff val="25000"/>
                  </a:schemeClr>
                </a:solidFill>
              </a:rPr>
              <a:t>Reflective</a:t>
            </a:r>
          </a:p>
        </p:txBody>
      </p:sp>
      <p:sp>
        <p:nvSpPr>
          <p:cNvPr id="10" name="TextBox 9"/>
          <p:cNvSpPr txBox="1"/>
          <p:nvPr/>
        </p:nvSpPr>
        <p:spPr>
          <a:xfrm>
            <a:off x="3485848" y="1486492"/>
            <a:ext cx="1316736" cy="246221"/>
          </a:xfrm>
          <a:prstGeom prst="rect">
            <a:avLst/>
          </a:prstGeom>
          <a:noFill/>
        </p:spPr>
        <p:txBody>
          <a:bodyPr wrap="square" lIns="0" tIns="0" rIns="0" bIns="0" rtlCol="0">
            <a:spAutoFit/>
          </a:bodyPr>
          <a:lstStyle/>
          <a:p>
            <a:r>
              <a:rPr lang="en-US" sz="1600" b="1" dirty="0" smtClean="0">
                <a:solidFill>
                  <a:schemeClr val="tx1">
                    <a:lumMod val="75000"/>
                    <a:lumOff val="25000"/>
                  </a:schemeClr>
                </a:solidFill>
              </a:rPr>
              <a:t>Incandescent</a:t>
            </a:r>
          </a:p>
        </p:txBody>
      </p:sp>
      <p:sp>
        <p:nvSpPr>
          <p:cNvPr id="11" name="TextBox 10"/>
          <p:cNvSpPr txBox="1"/>
          <p:nvPr/>
        </p:nvSpPr>
        <p:spPr>
          <a:xfrm>
            <a:off x="7469400" y="4010192"/>
            <a:ext cx="684276" cy="246221"/>
          </a:xfrm>
          <a:prstGeom prst="rect">
            <a:avLst/>
          </a:prstGeom>
          <a:noFill/>
        </p:spPr>
        <p:txBody>
          <a:bodyPr wrap="square" lIns="0" tIns="0" rIns="0" bIns="0" rtlCol="0">
            <a:spAutoFit/>
          </a:bodyPr>
          <a:lstStyle/>
          <a:p>
            <a:r>
              <a:rPr lang="en-US" sz="1600" b="1" dirty="0" smtClean="0">
                <a:solidFill>
                  <a:schemeClr val="tx1">
                    <a:lumMod val="75000"/>
                    <a:lumOff val="25000"/>
                  </a:schemeClr>
                </a:solidFill>
              </a:rPr>
              <a:t>Brand</a:t>
            </a:r>
          </a:p>
        </p:txBody>
      </p:sp>
      <p:sp>
        <p:nvSpPr>
          <p:cNvPr id="12" name="TextBox 11"/>
          <p:cNvSpPr txBox="1"/>
          <p:nvPr/>
        </p:nvSpPr>
        <p:spPr>
          <a:xfrm>
            <a:off x="120576" y="4102894"/>
            <a:ext cx="836676" cy="246221"/>
          </a:xfrm>
          <a:prstGeom prst="rect">
            <a:avLst/>
          </a:prstGeom>
          <a:noFill/>
        </p:spPr>
        <p:txBody>
          <a:bodyPr wrap="square" lIns="0" tIns="0" rIns="0" bIns="0" rtlCol="0">
            <a:spAutoFit/>
          </a:bodyPr>
          <a:lstStyle/>
          <a:p>
            <a:pPr algn="ctr"/>
            <a:r>
              <a:rPr lang="en-US" sz="1600" b="1" dirty="0" smtClean="0">
                <a:solidFill>
                  <a:schemeClr val="tx1">
                    <a:lumMod val="75000"/>
                    <a:lumOff val="25000"/>
                  </a:schemeClr>
                </a:solidFill>
              </a:rPr>
              <a:t>Finance</a:t>
            </a:r>
          </a:p>
        </p:txBody>
      </p:sp>
      <p:sp>
        <p:nvSpPr>
          <p:cNvPr id="13" name="TextBox 12"/>
          <p:cNvSpPr txBox="1"/>
          <p:nvPr/>
        </p:nvSpPr>
        <p:spPr>
          <a:xfrm>
            <a:off x="1371596" y="2344905"/>
            <a:ext cx="2429694" cy="738664"/>
          </a:xfrm>
          <a:prstGeom prst="rect">
            <a:avLst/>
          </a:prstGeom>
          <a:noFill/>
        </p:spPr>
        <p:txBody>
          <a:bodyPr wrap="square" lIns="0" tIns="0" rIns="0" bIns="0" rtlCol="0">
            <a:spAutoFit/>
          </a:bodyPr>
          <a:lstStyle/>
          <a:p>
            <a:pPr algn="r"/>
            <a:r>
              <a:rPr lang="en-US" sz="1600" dirty="0" smtClean="0">
                <a:solidFill>
                  <a:schemeClr val="tx1">
                    <a:lumMod val="75000"/>
                    <a:lumOff val="25000"/>
                  </a:schemeClr>
                </a:solidFill>
              </a:rPr>
              <a:t>Leverages the value proposition inherent in Private Label Image </a:t>
            </a:r>
            <a:r>
              <a:rPr lang="en-US" sz="1600" dirty="0" smtClean="0">
                <a:solidFill>
                  <a:schemeClr val="tx1">
                    <a:lumMod val="75000"/>
                    <a:lumOff val="25000"/>
                  </a:schemeClr>
                </a:solidFill>
                <a:sym typeface="Wingdings" panose="05000000000000000000" pitchFamily="2" charset="2"/>
              </a:rPr>
              <a:t> $</a:t>
            </a:r>
            <a:endParaRPr lang="en-US" sz="1600" dirty="0" smtClean="0">
              <a:solidFill>
                <a:schemeClr val="tx1">
                  <a:lumMod val="75000"/>
                  <a:lumOff val="25000"/>
                </a:schemeClr>
              </a:solidFill>
            </a:endParaRPr>
          </a:p>
        </p:txBody>
      </p:sp>
      <p:sp>
        <p:nvSpPr>
          <p:cNvPr id="14" name="TextBox 13"/>
          <p:cNvSpPr txBox="1"/>
          <p:nvPr/>
        </p:nvSpPr>
        <p:spPr>
          <a:xfrm>
            <a:off x="4487143" y="2221794"/>
            <a:ext cx="2604767" cy="984885"/>
          </a:xfrm>
          <a:prstGeom prst="rect">
            <a:avLst/>
          </a:prstGeom>
          <a:noFill/>
        </p:spPr>
        <p:txBody>
          <a:bodyPr wrap="square" lIns="0" tIns="0" rIns="0" bIns="0" rtlCol="0">
            <a:spAutoFit/>
          </a:bodyPr>
          <a:lstStyle/>
          <a:p>
            <a:r>
              <a:rPr lang="en-US" sz="1600" dirty="0" smtClean="0">
                <a:solidFill>
                  <a:schemeClr val="tx1">
                    <a:lumMod val="75000"/>
                    <a:lumOff val="25000"/>
                  </a:schemeClr>
                </a:solidFill>
              </a:rPr>
              <a:t>Emphasize trust and garner brand loyalty; seen as equals or superiors to major, respected national brands</a:t>
            </a:r>
          </a:p>
        </p:txBody>
      </p:sp>
      <p:sp>
        <p:nvSpPr>
          <p:cNvPr id="15" name="TextBox 14"/>
          <p:cNvSpPr txBox="1"/>
          <p:nvPr/>
        </p:nvSpPr>
        <p:spPr>
          <a:xfrm>
            <a:off x="1611317" y="5405183"/>
            <a:ext cx="1251204" cy="246221"/>
          </a:xfrm>
          <a:prstGeom prst="rect">
            <a:avLst/>
          </a:prstGeom>
          <a:noFill/>
        </p:spPr>
        <p:txBody>
          <a:bodyPr wrap="square" lIns="0" tIns="0" rIns="0" bIns="0" rtlCol="0">
            <a:spAutoFit/>
          </a:bodyPr>
          <a:lstStyle/>
          <a:p>
            <a:pPr algn="ctr"/>
            <a:r>
              <a:rPr lang="en-US" sz="1600" dirty="0" smtClean="0">
                <a:solidFill>
                  <a:schemeClr val="tx1">
                    <a:lumMod val="75000"/>
                    <a:lumOff val="25000"/>
                  </a:schemeClr>
                </a:solidFill>
              </a:rPr>
              <a:t>Trade Down</a:t>
            </a:r>
          </a:p>
        </p:txBody>
      </p:sp>
      <p:sp>
        <p:nvSpPr>
          <p:cNvPr id="16" name="Freeform 13"/>
          <p:cNvSpPr>
            <a:spLocks noChangeAspect="1" noEditPoints="1"/>
          </p:cNvSpPr>
          <p:nvPr/>
        </p:nvSpPr>
        <p:spPr bwMode="auto">
          <a:xfrm>
            <a:off x="3801289" y="5528294"/>
            <a:ext cx="675709" cy="393841"/>
          </a:xfrm>
          <a:custGeom>
            <a:avLst/>
            <a:gdLst>
              <a:gd name="T0" fmla="*/ 68 w 175"/>
              <a:gd name="T1" fmla="*/ 81 h 102"/>
              <a:gd name="T2" fmla="*/ 52 w 175"/>
              <a:gd name="T3" fmla="*/ 51 h 102"/>
              <a:gd name="T4" fmla="*/ 62 w 175"/>
              <a:gd name="T5" fmla="*/ 26 h 102"/>
              <a:gd name="T6" fmla="*/ 88 w 175"/>
              <a:gd name="T7" fmla="*/ 15 h 102"/>
              <a:gd name="T8" fmla="*/ 118 w 175"/>
              <a:gd name="T9" fmla="*/ 31 h 102"/>
              <a:gd name="T10" fmla="*/ 123 w 175"/>
              <a:gd name="T11" fmla="*/ 58 h 102"/>
              <a:gd name="T12" fmla="*/ 101 w 175"/>
              <a:gd name="T13" fmla="*/ 84 h 102"/>
              <a:gd name="T14" fmla="*/ 88 w 175"/>
              <a:gd name="T15" fmla="*/ 25 h 102"/>
              <a:gd name="T16" fmla="*/ 65 w 175"/>
              <a:gd name="T17" fmla="*/ 36 h 102"/>
              <a:gd name="T18" fmla="*/ 61 w 175"/>
              <a:gd name="T19" fmla="*/ 57 h 102"/>
              <a:gd name="T20" fmla="*/ 77 w 175"/>
              <a:gd name="T21" fmla="*/ 76 h 102"/>
              <a:gd name="T22" fmla="*/ 98 w 175"/>
              <a:gd name="T23" fmla="*/ 76 h 102"/>
              <a:gd name="T24" fmla="*/ 114 w 175"/>
              <a:gd name="T25" fmla="*/ 57 h 102"/>
              <a:gd name="T26" fmla="*/ 111 w 175"/>
              <a:gd name="T27" fmla="*/ 36 h 102"/>
              <a:gd name="T28" fmla="*/ 88 w 175"/>
              <a:gd name="T29" fmla="*/ 25 h 102"/>
              <a:gd name="T30" fmla="*/ 70 w 175"/>
              <a:gd name="T31" fmla="*/ 101 h 102"/>
              <a:gd name="T32" fmla="*/ 22 w 175"/>
              <a:gd name="T33" fmla="*/ 76 h 102"/>
              <a:gd name="T34" fmla="*/ 1 w 175"/>
              <a:gd name="T35" fmla="*/ 55 h 102"/>
              <a:gd name="T36" fmla="*/ 9 w 175"/>
              <a:gd name="T37" fmla="*/ 38 h 102"/>
              <a:gd name="T38" fmla="*/ 45 w 175"/>
              <a:gd name="T39" fmla="*/ 11 h 102"/>
              <a:gd name="T40" fmla="*/ 81 w 175"/>
              <a:gd name="T41" fmla="*/ 0 h 102"/>
              <a:gd name="T42" fmla="*/ 116 w 175"/>
              <a:gd name="T43" fmla="*/ 6 h 102"/>
              <a:gd name="T44" fmla="*/ 164 w 175"/>
              <a:gd name="T45" fmla="*/ 35 h 102"/>
              <a:gd name="T46" fmla="*/ 175 w 175"/>
              <a:gd name="T47" fmla="*/ 49 h 102"/>
              <a:gd name="T48" fmla="*/ 175 w 175"/>
              <a:gd name="T49" fmla="*/ 50 h 102"/>
              <a:gd name="T50" fmla="*/ 175 w 175"/>
              <a:gd name="T51" fmla="*/ 51 h 102"/>
              <a:gd name="T52" fmla="*/ 175 w 175"/>
              <a:gd name="T53" fmla="*/ 52 h 102"/>
              <a:gd name="T54" fmla="*/ 175 w 175"/>
              <a:gd name="T55" fmla="*/ 52 h 102"/>
              <a:gd name="T56" fmla="*/ 175 w 175"/>
              <a:gd name="T57" fmla="*/ 53 h 102"/>
              <a:gd name="T58" fmla="*/ 174 w 175"/>
              <a:gd name="T59" fmla="*/ 56 h 102"/>
              <a:gd name="T60" fmla="*/ 158 w 175"/>
              <a:gd name="T61" fmla="*/ 73 h 102"/>
              <a:gd name="T62" fmla="*/ 116 w 175"/>
              <a:gd name="T63" fmla="*/ 97 h 102"/>
              <a:gd name="T64" fmla="*/ 88 w 175"/>
              <a:gd name="T65" fmla="*/ 10 h 102"/>
              <a:gd name="T66" fmla="*/ 50 w 175"/>
              <a:gd name="T67" fmla="*/ 19 h 102"/>
              <a:gd name="T68" fmla="*/ 15 w 175"/>
              <a:gd name="T69" fmla="*/ 44 h 102"/>
              <a:gd name="T70" fmla="*/ 10 w 175"/>
              <a:gd name="T71" fmla="*/ 52 h 102"/>
              <a:gd name="T72" fmla="*/ 39 w 175"/>
              <a:gd name="T73" fmla="*/ 78 h 102"/>
              <a:gd name="T74" fmla="*/ 80 w 175"/>
              <a:gd name="T75" fmla="*/ 93 h 102"/>
              <a:gd name="T76" fmla="*/ 126 w 175"/>
              <a:gd name="T77" fmla="*/ 83 h 102"/>
              <a:gd name="T78" fmla="*/ 160 w 175"/>
              <a:gd name="T79" fmla="*/ 58 h 102"/>
              <a:gd name="T80" fmla="*/ 166 w 175"/>
              <a:gd name="T81" fmla="*/ 52 h 102"/>
              <a:gd name="T82" fmla="*/ 166 w 175"/>
              <a:gd name="T83" fmla="*/ 51 h 102"/>
              <a:gd name="T84" fmla="*/ 166 w 175"/>
              <a:gd name="T85" fmla="*/ 51 h 102"/>
              <a:gd name="T86" fmla="*/ 166 w 175"/>
              <a:gd name="T87" fmla="*/ 50 h 102"/>
              <a:gd name="T88" fmla="*/ 148 w 175"/>
              <a:gd name="T89" fmla="*/ 34 h 102"/>
              <a:gd name="T90" fmla="*/ 103 w 175"/>
              <a:gd name="T91" fmla="*/ 11 h 102"/>
              <a:gd name="T92" fmla="*/ 88 w 175"/>
              <a:gd name="T93" fmla="*/ 66 h 102"/>
              <a:gd name="T94" fmla="*/ 73 w 175"/>
              <a:gd name="T95" fmla="*/ 51 h 102"/>
              <a:gd name="T96" fmla="*/ 88 w 175"/>
              <a:gd name="T97" fmla="*/ 36 h 102"/>
              <a:gd name="T98" fmla="*/ 103 w 175"/>
              <a:gd name="T99" fmla="*/ 51 h 102"/>
              <a:gd name="T100" fmla="*/ 88 w 175"/>
              <a:gd name="T101" fmla="*/ 66 h 102"/>
              <a:gd name="T102" fmla="*/ 83 w 175"/>
              <a:gd name="T103" fmla="*/ 46 h 102"/>
              <a:gd name="T104" fmla="*/ 83 w 175"/>
              <a:gd name="T105" fmla="*/ 56 h 102"/>
              <a:gd name="T106" fmla="*/ 92 w 175"/>
              <a:gd name="T107" fmla="*/ 56 h 102"/>
              <a:gd name="T108" fmla="*/ 92 w 175"/>
              <a:gd name="T109"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02">
                <a:moveTo>
                  <a:pt x="88" y="87"/>
                </a:moveTo>
                <a:lnTo>
                  <a:pt x="88" y="87"/>
                </a:lnTo>
                <a:lnTo>
                  <a:pt x="81" y="87"/>
                </a:lnTo>
                <a:lnTo>
                  <a:pt x="74" y="84"/>
                </a:lnTo>
                <a:lnTo>
                  <a:pt x="68" y="81"/>
                </a:lnTo>
                <a:lnTo>
                  <a:pt x="62" y="76"/>
                </a:lnTo>
                <a:lnTo>
                  <a:pt x="58" y="72"/>
                </a:lnTo>
                <a:lnTo>
                  <a:pt x="54" y="65"/>
                </a:lnTo>
                <a:lnTo>
                  <a:pt x="52" y="58"/>
                </a:lnTo>
                <a:lnTo>
                  <a:pt x="52" y="51"/>
                </a:lnTo>
                <a:lnTo>
                  <a:pt x="52" y="51"/>
                </a:lnTo>
                <a:lnTo>
                  <a:pt x="52" y="44"/>
                </a:lnTo>
                <a:lnTo>
                  <a:pt x="54" y="37"/>
                </a:lnTo>
                <a:lnTo>
                  <a:pt x="58" y="31"/>
                </a:lnTo>
                <a:lnTo>
                  <a:pt x="62" y="26"/>
                </a:lnTo>
                <a:lnTo>
                  <a:pt x="68" y="21"/>
                </a:lnTo>
                <a:lnTo>
                  <a:pt x="74" y="18"/>
                </a:lnTo>
                <a:lnTo>
                  <a:pt x="81" y="15"/>
                </a:lnTo>
                <a:lnTo>
                  <a:pt x="88" y="15"/>
                </a:lnTo>
                <a:lnTo>
                  <a:pt x="88" y="15"/>
                </a:lnTo>
                <a:lnTo>
                  <a:pt x="95" y="15"/>
                </a:lnTo>
                <a:lnTo>
                  <a:pt x="101" y="18"/>
                </a:lnTo>
                <a:lnTo>
                  <a:pt x="108" y="21"/>
                </a:lnTo>
                <a:lnTo>
                  <a:pt x="113" y="26"/>
                </a:lnTo>
                <a:lnTo>
                  <a:pt x="118" y="31"/>
                </a:lnTo>
                <a:lnTo>
                  <a:pt x="121" y="37"/>
                </a:lnTo>
                <a:lnTo>
                  <a:pt x="123" y="44"/>
                </a:lnTo>
                <a:lnTo>
                  <a:pt x="124" y="51"/>
                </a:lnTo>
                <a:lnTo>
                  <a:pt x="124" y="51"/>
                </a:lnTo>
                <a:lnTo>
                  <a:pt x="123" y="58"/>
                </a:lnTo>
                <a:lnTo>
                  <a:pt x="121" y="65"/>
                </a:lnTo>
                <a:lnTo>
                  <a:pt x="118" y="72"/>
                </a:lnTo>
                <a:lnTo>
                  <a:pt x="113" y="76"/>
                </a:lnTo>
                <a:lnTo>
                  <a:pt x="108" y="81"/>
                </a:lnTo>
                <a:lnTo>
                  <a:pt x="101" y="84"/>
                </a:lnTo>
                <a:lnTo>
                  <a:pt x="95" y="87"/>
                </a:lnTo>
                <a:lnTo>
                  <a:pt x="88" y="87"/>
                </a:lnTo>
                <a:lnTo>
                  <a:pt x="88" y="87"/>
                </a:lnTo>
                <a:close/>
                <a:moveTo>
                  <a:pt x="88" y="25"/>
                </a:moveTo>
                <a:lnTo>
                  <a:pt x="88" y="25"/>
                </a:lnTo>
                <a:lnTo>
                  <a:pt x="82" y="25"/>
                </a:lnTo>
                <a:lnTo>
                  <a:pt x="77" y="26"/>
                </a:lnTo>
                <a:lnTo>
                  <a:pt x="73" y="29"/>
                </a:lnTo>
                <a:lnTo>
                  <a:pt x="68" y="33"/>
                </a:lnTo>
                <a:lnTo>
                  <a:pt x="65" y="36"/>
                </a:lnTo>
                <a:lnTo>
                  <a:pt x="62" y="41"/>
                </a:lnTo>
                <a:lnTo>
                  <a:pt x="61" y="45"/>
                </a:lnTo>
                <a:lnTo>
                  <a:pt x="60" y="51"/>
                </a:lnTo>
                <a:lnTo>
                  <a:pt x="60" y="51"/>
                </a:lnTo>
                <a:lnTo>
                  <a:pt x="61" y="57"/>
                </a:lnTo>
                <a:lnTo>
                  <a:pt x="62" y="61"/>
                </a:lnTo>
                <a:lnTo>
                  <a:pt x="65" y="66"/>
                </a:lnTo>
                <a:lnTo>
                  <a:pt x="68" y="71"/>
                </a:lnTo>
                <a:lnTo>
                  <a:pt x="73" y="74"/>
                </a:lnTo>
                <a:lnTo>
                  <a:pt x="77" y="76"/>
                </a:lnTo>
                <a:lnTo>
                  <a:pt x="82" y="78"/>
                </a:lnTo>
                <a:lnTo>
                  <a:pt x="88" y="79"/>
                </a:lnTo>
                <a:lnTo>
                  <a:pt x="88" y="79"/>
                </a:lnTo>
                <a:lnTo>
                  <a:pt x="93" y="78"/>
                </a:lnTo>
                <a:lnTo>
                  <a:pt x="98" y="76"/>
                </a:lnTo>
                <a:lnTo>
                  <a:pt x="103" y="74"/>
                </a:lnTo>
                <a:lnTo>
                  <a:pt x="107" y="71"/>
                </a:lnTo>
                <a:lnTo>
                  <a:pt x="111" y="66"/>
                </a:lnTo>
                <a:lnTo>
                  <a:pt x="113" y="61"/>
                </a:lnTo>
                <a:lnTo>
                  <a:pt x="114" y="57"/>
                </a:lnTo>
                <a:lnTo>
                  <a:pt x="115" y="51"/>
                </a:lnTo>
                <a:lnTo>
                  <a:pt x="115" y="51"/>
                </a:lnTo>
                <a:lnTo>
                  <a:pt x="114" y="45"/>
                </a:lnTo>
                <a:lnTo>
                  <a:pt x="113" y="41"/>
                </a:lnTo>
                <a:lnTo>
                  <a:pt x="111" y="36"/>
                </a:lnTo>
                <a:lnTo>
                  <a:pt x="107" y="33"/>
                </a:lnTo>
                <a:lnTo>
                  <a:pt x="103" y="29"/>
                </a:lnTo>
                <a:lnTo>
                  <a:pt x="98" y="26"/>
                </a:lnTo>
                <a:lnTo>
                  <a:pt x="93" y="25"/>
                </a:lnTo>
                <a:lnTo>
                  <a:pt x="88" y="25"/>
                </a:lnTo>
                <a:lnTo>
                  <a:pt x="88" y="25"/>
                </a:lnTo>
                <a:close/>
                <a:moveTo>
                  <a:pt x="88" y="102"/>
                </a:moveTo>
                <a:lnTo>
                  <a:pt x="88" y="102"/>
                </a:lnTo>
                <a:lnTo>
                  <a:pt x="80" y="102"/>
                </a:lnTo>
                <a:lnTo>
                  <a:pt x="70" y="101"/>
                </a:lnTo>
                <a:lnTo>
                  <a:pt x="70" y="101"/>
                </a:lnTo>
                <a:lnTo>
                  <a:pt x="59" y="97"/>
                </a:lnTo>
                <a:lnTo>
                  <a:pt x="46" y="91"/>
                </a:lnTo>
                <a:lnTo>
                  <a:pt x="35" y="84"/>
                </a:lnTo>
                <a:lnTo>
                  <a:pt x="22" y="76"/>
                </a:lnTo>
                <a:lnTo>
                  <a:pt x="22" y="76"/>
                </a:lnTo>
                <a:lnTo>
                  <a:pt x="12" y="67"/>
                </a:lnTo>
                <a:lnTo>
                  <a:pt x="3" y="58"/>
                </a:lnTo>
                <a:lnTo>
                  <a:pt x="3" y="58"/>
                </a:lnTo>
                <a:lnTo>
                  <a:pt x="1" y="55"/>
                </a:lnTo>
                <a:lnTo>
                  <a:pt x="0" y="51"/>
                </a:lnTo>
                <a:lnTo>
                  <a:pt x="1" y="48"/>
                </a:lnTo>
                <a:lnTo>
                  <a:pt x="3" y="44"/>
                </a:lnTo>
                <a:lnTo>
                  <a:pt x="3" y="44"/>
                </a:lnTo>
                <a:lnTo>
                  <a:pt x="9" y="38"/>
                </a:lnTo>
                <a:lnTo>
                  <a:pt x="9" y="38"/>
                </a:lnTo>
                <a:lnTo>
                  <a:pt x="17" y="30"/>
                </a:lnTo>
                <a:lnTo>
                  <a:pt x="27" y="22"/>
                </a:lnTo>
                <a:lnTo>
                  <a:pt x="36" y="16"/>
                </a:lnTo>
                <a:lnTo>
                  <a:pt x="45" y="11"/>
                </a:lnTo>
                <a:lnTo>
                  <a:pt x="45" y="11"/>
                </a:lnTo>
                <a:lnTo>
                  <a:pt x="60" y="5"/>
                </a:lnTo>
                <a:lnTo>
                  <a:pt x="73" y="1"/>
                </a:lnTo>
                <a:lnTo>
                  <a:pt x="73" y="1"/>
                </a:lnTo>
                <a:lnTo>
                  <a:pt x="81" y="0"/>
                </a:lnTo>
                <a:lnTo>
                  <a:pt x="89" y="0"/>
                </a:lnTo>
                <a:lnTo>
                  <a:pt x="97" y="0"/>
                </a:lnTo>
                <a:lnTo>
                  <a:pt x="105" y="3"/>
                </a:lnTo>
                <a:lnTo>
                  <a:pt x="105" y="3"/>
                </a:lnTo>
                <a:lnTo>
                  <a:pt x="116" y="6"/>
                </a:lnTo>
                <a:lnTo>
                  <a:pt x="129" y="11"/>
                </a:lnTo>
                <a:lnTo>
                  <a:pt x="142" y="18"/>
                </a:lnTo>
                <a:lnTo>
                  <a:pt x="153" y="27"/>
                </a:lnTo>
                <a:lnTo>
                  <a:pt x="153" y="27"/>
                </a:lnTo>
                <a:lnTo>
                  <a:pt x="164" y="35"/>
                </a:lnTo>
                <a:lnTo>
                  <a:pt x="172" y="44"/>
                </a:lnTo>
                <a:lnTo>
                  <a:pt x="172" y="44"/>
                </a:lnTo>
                <a:lnTo>
                  <a:pt x="174" y="46"/>
                </a:lnTo>
                <a:lnTo>
                  <a:pt x="175" y="49"/>
                </a:lnTo>
                <a:lnTo>
                  <a:pt x="175" y="49"/>
                </a:lnTo>
                <a:lnTo>
                  <a:pt x="175" y="50"/>
                </a:lnTo>
                <a:lnTo>
                  <a:pt x="175" y="50"/>
                </a:lnTo>
                <a:lnTo>
                  <a:pt x="175" y="50"/>
                </a:lnTo>
                <a:lnTo>
                  <a:pt x="175" y="50"/>
                </a:lnTo>
                <a:lnTo>
                  <a:pt x="175" y="50"/>
                </a:lnTo>
                <a:lnTo>
                  <a:pt x="175" y="50"/>
                </a:lnTo>
                <a:lnTo>
                  <a:pt x="175" y="50"/>
                </a:lnTo>
                <a:lnTo>
                  <a:pt x="175" y="50"/>
                </a:lnTo>
                <a:lnTo>
                  <a:pt x="175" y="50"/>
                </a:lnTo>
                <a:lnTo>
                  <a:pt x="175" y="51"/>
                </a:lnTo>
                <a:lnTo>
                  <a:pt x="175" y="51"/>
                </a:lnTo>
                <a:lnTo>
                  <a:pt x="175" y="51"/>
                </a:lnTo>
                <a:lnTo>
                  <a:pt x="175" y="51"/>
                </a:lnTo>
                <a:lnTo>
                  <a:pt x="175" y="52"/>
                </a:lnTo>
                <a:lnTo>
                  <a:pt x="175" y="52"/>
                </a:lnTo>
                <a:lnTo>
                  <a:pt x="175" y="52"/>
                </a:lnTo>
                <a:lnTo>
                  <a:pt x="175" y="52"/>
                </a:lnTo>
                <a:lnTo>
                  <a:pt x="175" y="52"/>
                </a:lnTo>
                <a:lnTo>
                  <a:pt x="175" y="52"/>
                </a:lnTo>
                <a:lnTo>
                  <a:pt x="175" y="52"/>
                </a:lnTo>
                <a:lnTo>
                  <a:pt x="175" y="52"/>
                </a:lnTo>
                <a:lnTo>
                  <a:pt x="175" y="52"/>
                </a:lnTo>
                <a:lnTo>
                  <a:pt x="175" y="53"/>
                </a:lnTo>
                <a:lnTo>
                  <a:pt x="175" y="53"/>
                </a:lnTo>
                <a:lnTo>
                  <a:pt x="175" y="53"/>
                </a:lnTo>
                <a:lnTo>
                  <a:pt x="175" y="53"/>
                </a:lnTo>
                <a:lnTo>
                  <a:pt x="175" y="53"/>
                </a:lnTo>
                <a:lnTo>
                  <a:pt x="175" y="53"/>
                </a:lnTo>
                <a:lnTo>
                  <a:pt x="175" y="53"/>
                </a:lnTo>
                <a:lnTo>
                  <a:pt x="174" y="56"/>
                </a:lnTo>
                <a:lnTo>
                  <a:pt x="172" y="59"/>
                </a:lnTo>
                <a:lnTo>
                  <a:pt x="172" y="59"/>
                </a:lnTo>
                <a:lnTo>
                  <a:pt x="166" y="65"/>
                </a:lnTo>
                <a:lnTo>
                  <a:pt x="166" y="65"/>
                </a:lnTo>
                <a:lnTo>
                  <a:pt x="158" y="73"/>
                </a:lnTo>
                <a:lnTo>
                  <a:pt x="149" y="80"/>
                </a:lnTo>
                <a:lnTo>
                  <a:pt x="139" y="86"/>
                </a:lnTo>
                <a:lnTo>
                  <a:pt x="130" y="91"/>
                </a:lnTo>
                <a:lnTo>
                  <a:pt x="130" y="91"/>
                </a:lnTo>
                <a:lnTo>
                  <a:pt x="116" y="97"/>
                </a:lnTo>
                <a:lnTo>
                  <a:pt x="103" y="101"/>
                </a:lnTo>
                <a:lnTo>
                  <a:pt x="103" y="101"/>
                </a:lnTo>
                <a:lnTo>
                  <a:pt x="88" y="102"/>
                </a:lnTo>
                <a:lnTo>
                  <a:pt x="88" y="102"/>
                </a:lnTo>
                <a:close/>
                <a:moveTo>
                  <a:pt x="88" y="10"/>
                </a:moveTo>
                <a:lnTo>
                  <a:pt x="88" y="10"/>
                </a:lnTo>
                <a:lnTo>
                  <a:pt x="75" y="11"/>
                </a:lnTo>
                <a:lnTo>
                  <a:pt x="75" y="11"/>
                </a:lnTo>
                <a:lnTo>
                  <a:pt x="62" y="14"/>
                </a:lnTo>
                <a:lnTo>
                  <a:pt x="50" y="19"/>
                </a:lnTo>
                <a:lnTo>
                  <a:pt x="50" y="19"/>
                </a:lnTo>
                <a:lnTo>
                  <a:pt x="40" y="25"/>
                </a:lnTo>
                <a:lnTo>
                  <a:pt x="32" y="30"/>
                </a:lnTo>
                <a:lnTo>
                  <a:pt x="23" y="37"/>
                </a:lnTo>
                <a:lnTo>
                  <a:pt x="15" y="44"/>
                </a:lnTo>
                <a:lnTo>
                  <a:pt x="15" y="44"/>
                </a:lnTo>
                <a:lnTo>
                  <a:pt x="10" y="50"/>
                </a:lnTo>
                <a:lnTo>
                  <a:pt x="10" y="50"/>
                </a:lnTo>
                <a:lnTo>
                  <a:pt x="9" y="51"/>
                </a:lnTo>
                <a:lnTo>
                  <a:pt x="10" y="52"/>
                </a:lnTo>
                <a:lnTo>
                  <a:pt x="10" y="52"/>
                </a:lnTo>
                <a:lnTo>
                  <a:pt x="17" y="60"/>
                </a:lnTo>
                <a:lnTo>
                  <a:pt x="28" y="68"/>
                </a:lnTo>
                <a:lnTo>
                  <a:pt x="28" y="68"/>
                </a:lnTo>
                <a:lnTo>
                  <a:pt x="39" y="78"/>
                </a:lnTo>
                <a:lnTo>
                  <a:pt x="51" y="83"/>
                </a:lnTo>
                <a:lnTo>
                  <a:pt x="61" y="88"/>
                </a:lnTo>
                <a:lnTo>
                  <a:pt x="73" y="91"/>
                </a:lnTo>
                <a:lnTo>
                  <a:pt x="73" y="91"/>
                </a:lnTo>
                <a:lnTo>
                  <a:pt x="80" y="93"/>
                </a:lnTo>
                <a:lnTo>
                  <a:pt x="86" y="94"/>
                </a:lnTo>
                <a:lnTo>
                  <a:pt x="101" y="91"/>
                </a:lnTo>
                <a:lnTo>
                  <a:pt x="101" y="91"/>
                </a:lnTo>
                <a:lnTo>
                  <a:pt x="113" y="89"/>
                </a:lnTo>
                <a:lnTo>
                  <a:pt x="126" y="83"/>
                </a:lnTo>
                <a:lnTo>
                  <a:pt x="126" y="83"/>
                </a:lnTo>
                <a:lnTo>
                  <a:pt x="135" y="79"/>
                </a:lnTo>
                <a:lnTo>
                  <a:pt x="143" y="73"/>
                </a:lnTo>
                <a:lnTo>
                  <a:pt x="152" y="66"/>
                </a:lnTo>
                <a:lnTo>
                  <a:pt x="160" y="58"/>
                </a:lnTo>
                <a:lnTo>
                  <a:pt x="160" y="58"/>
                </a:lnTo>
                <a:lnTo>
                  <a:pt x="165" y="52"/>
                </a:lnTo>
                <a:lnTo>
                  <a:pt x="165" y="52"/>
                </a:lnTo>
                <a:lnTo>
                  <a:pt x="166" y="52"/>
                </a:lnTo>
                <a:lnTo>
                  <a:pt x="166" y="52"/>
                </a:lnTo>
                <a:lnTo>
                  <a:pt x="166" y="52"/>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0"/>
                </a:lnTo>
                <a:lnTo>
                  <a:pt x="166" y="50"/>
                </a:lnTo>
                <a:lnTo>
                  <a:pt x="165" y="50"/>
                </a:lnTo>
                <a:lnTo>
                  <a:pt x="165" y="50"/>
                </a:lnTo>
                <a:lnTo>
                  <a:pt x="158" y="42"/>
                </a:lnTo>
                <a:lnTo>
                  <a:pt x="148" y="34"/>
                </a:lnTo>
                <a:lnTo>
                  <a:pt x="148" y="34"/>
                </a:lnTo>
                <a:lnTo>
                  <a:pt x="136" y="26"/>
                </a:lnTo>
                <a:lnTo>
                  <a:pt x="126" y="19"/>
                </a:lnTo>
                <a:lnTo>
                  <a:pt x="114" y="14"/>
                </a:lnTo>
                <a:lnTo>
                  <a:pt x="103" y="11"/>
                </a:lnTo>
                <a:lnTo>
                  <a:pt x="103" y="11"/>
                </a:lnTo>
                <a:lnTo>
                  <a:pt x="96" y="10"/>
                </a:lnTo>
                <a:lnTo>
                  <a:pt x="88" y="10"/>
                </a:lnTo>
                <a:lnTo>
                  <a:pt x="88" y="10"/>
                </a:lnTo>
                <a:close/>
                <a:moveTo>
                  <a:pt x="88" y="66"/>
                </a:moveTo>
                <a:lnTo>
                  <a:pt x="88" y="66"/>
                </a:lnTo>
                <a:lnTo>
                  <a:pt x="82" y="65"/>
                </a:lnTo>
                <a:lnTo>
                  <a:pt x="77" y="61"/>
                </a:lnTo>
                <a:lnTo>
                  <a:pt x="74" y="57"/>
                </a:lnTo>
                <a:lnTo>
                  <a:pt x="73" y="51"/>
                </a:lnTo>
                <a:lnTo>
                  <a:pt x="73" y="51"/>
                </a:lnTo>
                <a:lnTo>
                  <a:pt x="74" y="45"/>
                </a:lnTo>
                <a:lnTo>
                  <a:pt x="77" y="41"/>
                </a:lnTo>
                <a:lnTo>
                  <a:pt x="82" y="37"/>
                </a:lnTo>
                <a:lnTo>
                  <a:pt x="88" y="36"/>
                </a:lnTo>
                <a:lnTo>
                  <a:pt x="88" y="36"/>
                </a:lnTo>
                <a:lnTo>
                  <a:pt x="93" y="37"/>
                </a:lnTo>
                <a:lnTo>
                  <a:pt x="98" y="41"/>
                </a:lnTo>
                <a:lnTo>
                  <a:pt x="101" y="45"/>
                </a:lnTo>
                <a:lnTo>
                  <a:pt x="103" y="51"/>
                </a:lnTo>
                <a:lnTo>
                  <a:pt x="103" y="51"/>
                </a:lnTo>
                <a:lnTo>
                  <a:pt x="101" y="57"/>
                </a:lnTo>
                <a:lnTo>
                  <a:pt x="98" y="61"/>
                </a:lnTo>
                <a:lnTo>
                  <a:pt x="93" y="65"/>
                </a:lnTo>
                <a:lnTo>
                  <a:pt x="88" y="66"/>
                </a:lnTo>
                <a:lnTo>
                  <a:pt x="88" y="66"/>
                </a:lnTo>
                <a:close/>
                <a:moveTo>
                  <a:pt x="88" y="45"/>
                </a:moveTo>
                <a:lnTo>
                  <a:pt x="88" y="45"/>
                </a:lnTo>
                <a:lnTo>
                  <a:pt x="85" y="45"/>
                </a:lnTo>
                <a:lnTo>
                  <a:pt x="83" y="46"/>
                </a:lnTo>
                <a:lnTo>
                  <a:pt x="82" y="49"/>
                </a:lnTo>
                <a:lnTo>
                  <a:pt x="82" y="51"/>
                </a:lnTo>
                <a:lnTo>
                  <a:pt x="82" y="51"/>
                </a:lnTo>
                <a:lnTo>
                  <a:pt x="82" y="53"/>
                </a:lnTo>
                <a:lnTo>
                  <a:pt x="83" y="56"/>
                </a:lnTo>
                <a:lnTo>
                  <a:pt x="85" y="57"/>
                </a:lnTo>
                <a:lnTo>
                  <a:pt x="88" y="58"/>
                </a:lnTo>
                <a:lnTo>
                  <a:pt x="88" y="58"/>
                </a:lnTo>
                <a:lnTo>
                  <a:pt x="90" y="57"/>
                </a:lnTo>
                <a:lnTo>
                  <a:pt x="92" y="56"/>
                </a:lnTo>
                <a:lnTo>
                  <a:pt x="93" y="53"/>
                </a:lnTo>
                <a:lnTo>
                  <a:pt x="95" y="51"/>
                </a:lnTo>
                <a:lnTo>
                  <a:pt x="95" y="51"/>
                </a:lnTo>
                <a:lnTo>
                  <a:pt x="93" y="49"/>
                </a:lnTo>
                <a:lnTo>
                  <a:pt x="92" y="46"/>
                </a:lnTo>
                <a:lnTo>
                  <a:pt x="90" y="45"/>
                </a:lnTo>
                <a:lnTo>
                  <a:pt x="88" y="45"/>
                </a:lnTo>
                <a:lnTo>
                  <a:pt x="88" y="45"/>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noChangeAspect="1" noEditPoints="1"/>
          </p:cNvSpPr>
          <p:nvPr/>
        </p:nvSpPr>
        <p:spPr bwMode="auto">
          <a:xfrm>
            <a:off x="3960091" y="899554"/>
            <a:ext cx="378395" cy="610067"/>
          </a:xfrm>
          <a:custGeom>
            <a:avLst/>
            <a:gdLst>
              <a:gd name="T0" fmla="*/ 34 w 98"/>
              <a:gd name="T1" fmla="*/ 150 h 158"/>
              <a:gd name="T2" fmla="*/ 30 w 98"/>
              <a:gd name="T3" fmla="*/ 154 h 158"/>
              <a:gd name="T4" fmla="*/ 64 w 98"/>
              <a:gd name="T5" fmla="*/ 158 h 158"/>
              <a:gd name="T6" fmla="*/ 69 w 98"/>
              <a:gd name="T7" fmla="*/ 154 h 158"/>
              <a:gd name="T8" fmla="*/ 64 w 98"/>
              <a:gd name="T9" fmla="*/ 150 h 158"/>
              <a:gd name="T10" fmla="*/ 18 w 98"/>
              <a:gd name="T11" fmla="*/ 134 h 158"/>
              <a:gd name="T12" fmla="*/ 15 w 98"/>
              <a:gd name="T13" fmla="*/ 138 h 158"/>
              <a:gd name="T14" fmla="*/ 18 w 98"/>
              <a:gd name="T15" fmla="*/ 142 h 158"/>
              <a:gd name="T16" fmla="*/ 81 w 98"/>
              <a:gd name="T17" fmla="*/ 141 h 158"/>
              <a:gd name="T18" fmla="*/ 81 w 98"/>
              <a:gd name="T19" fmla="*/ 135 h 158"/>
              <a:gd name="T20" fmla="*/ 78 w 98"/>
              <a:gd name="T21" fmla="*/ 116 h 158"/>
              <a:gd name="T22" fmla="*/ 16 w 98"/>
              <a:gd name="T23" fmla="*/ 117 h 158"/>
              <a:gd name="T24" fmla="*/ 16 w 98"/>
              <a:gd name="T25" fmla="*/ 123 h 158"/>
              <a:gd name="T26" fmla="*/ 78 w 98"/>
              <a:gd name="T27" fmla="*/ 124 h 158"/>
              <a:gd name="T28" fmla="*/ 82 w 98"/>
              <a:gd name="T29" fmla="*/ 119 h 158"/>
              <a:gd name="T30" fmla="*/ 78 w 98"/>
              <a:gd name="T31" fmla="*/ 116 h 158"/>
              <a:gd name="T32" fmla="*/ 39 w 98"/>
              <a:gd name="T33" fmla="*/ 2 h 158"/>
              <a:gd name="T34" fmla="*/ 14 w 98"/>
              <a:gd name="T35" fmla="*/ 14 h 158"/>
              <a:gd name="T36" fmla="*/ 1 w 98"/>
              <a:gd name="T37" fmla="*/ 38 h 158"/>
              <a:gd name="T38" fmla="*/ 0 w 98"/>
              <a:gd name="T39" fmla="*/ 48 h 158"/>
              <a:gd name="T40" fmla="*/ 3 w 98"/>
              <a:gd name="T41" fmla="*/ 65 h 158"/>
              <a:gd name="T42" fmla="*/ 13 w 98"/>
              <a:gd name="T43" fmla="*/ 83 h 158"/>
              <a:gd name="T44" fmla="*/ 19 w 98"/>
              <a:gd name="T45" fmla="*/ 96 h 158"/>
              <a:gd name="T46" fmla="*/ 21 w 98"/>
              <a:gd name="T47" fmla="*/ 103 h 158"/>
              <a:gd name="T48" fmla="*/ 25 w 98"/>
              <a:gd name="T49" fmla="*/ 106 h 158"/>
              <a:gd name="T50" fmla="*/ 28 w 98"/>
              <a:gd name="T51" fmla="*/ 104 h 158"/>
              <a:gd name="T52" fmla="*/ 29 w 98"/>
              <a:gd name="T53" fmla="*/ 102 h 158"/>
              <a:gd name="T54" fmla="*/ 24 w 98"/>
              <a:gd name="T55" fmla="*/ 83 h 158"/>
              <a:gd name="T56" fmla="*/ 15 w 98"/>
              <a:gd name="T57" fmla="*/ 70 h 158"/>
              <a:gd name="T58" fmla="*/ 10 w 98"/>
              <a:gd name="T59" fmla="*/ 56 h 158"/>
              <a:gd name="T60" fmla="*/ 8 w 98"/>
              <a:gd name="T61" fmla="*/ 48 h 158"/>
              <a:gd name="T62" fmla="*/ 11 w 98"/>
              <a:gd name="T63" fmla="*/ 33 h 158"/>
              <a:gd name="T64" fmla="*/ 26 w 98"/>
              <a:gd name="T65" fmla="*/ 15 h 158"/>
              <a:gd name="T66" fmla="*/ 48 w 98"/>
              <a:gd name="T67" fmla="*/ 8 h 158"/>
              <a:gd name="T68" fmla="*/ 64 w 98"/>
              <a:gd name="T69" fmla="*/ 12 h 158"/>
              <a:gd name="T70" fmla="*/ 82 w 98"/>
              <a:gd name="T71" fmla="*/ 26 h 158"/>
              <a:gd name="T72" fmla="*/ 89 w 98"/>
              <a:gd name="T73" fmla="*/ 48 h 158"/>
              <a:gd name="T74" fmla="*/ 86 w 98"/>
              <a:gd name="T75" fmla="*/ 63 h 158"/>
              <a:gd name="T76" fmla="*/ 77 w 98"/>
              <a:gd name="T77" fmla="*/ 78 h 158"/>
              <a:gd name="T78" fmla="*/ 71 w 98"/>
              <a:gd name="T79" fmla="*/ 89 h 158"/>
              <a:gd name="T80" fmla="*/ 68 w 98"/>
              <a:gd name="T81" fmla="*/ 102 h 158"/>
              <a:gd name="T82" fmla="*/ 71 w 98"/>
              <a:gd name="T83" fmla="*/ 105 h 158"/>
              <a:gd name="T84" fmla="*/ 75 w 98"/>
              <a:gd name="T85" fmla="*/ 105 h 158"/>
              <a:gd name="T86" fmla="*/ 77 w 98"/>
              <a:gd name="T87" fmla="*/ 102 h 158"/>
              <a:gd name="T88" fmla="*/ 79 w 98"/>
              <a:gd name="T89" fmla="*/ 93 h 158"/>
              <a:gd name="T90" fmla="*/ 90 w 98"/>
              <a:gd name="T91" fmla="*/ 74 h 158"/>
              <a:gd name="T92" fmla="*/ 97 w 98"/>
              <a:gd name="T93" fmla="*/ 57 h 158"/>
              <a:gd name="T94" fmla="*/ 98 w 98"/>
              <a:gd name="T95" fmla="*/ 48 h 158"/>
              <a:gd name="T96" fmla="*/ 97 w 98"/>
              <a:gd name="T97" fmla="*/ 38 h 158"/>
              <a:gd name="T98" fmla="*/ 84 w 98"/>
              <a:gd name="T99" fmla="*/ 14 h 158"/>
              <a:gd name="T100" fmla="*/ 59 w 98"/>
              <a:gd name="T101"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58">
                <a:moveTo>
                  <a:pt x="64" y="150"/>
                </a:moveTo>
                <a:lnTo>
                  <a:pt x="34" y="150"/>
                </a:lnTo>
                <a:lnTo>
                  <a:pt x="34" y="150"/>
                </a:lnTo>
                <a:lnTo>
                  <a:pt x="31" y="151"/>
                </a:lnTo>
                <a:lnTo>
                  <a:pt x="30" y="154"/>
                </a:lnTo>
                <a:lnTo>
                  <a:pt x="30" y="154"/>
                </a:lnTo>
                <a:lnTo>
                  <a:pt x="31" y="157"/>
                </a:lnTo>
                <a:lnTo>
                  <a:pt x="34" y="158"/>
                </a:lnTo>
                <a:lnTo>
                  <a:pt x="64" y="158"/>
                </a:lnTo>
                <a:lnTo>
                  <a:pt x="64" y="158"/>
                </a:lnTo>
                <a:lnTo>
                  <a:pt x="68" y="157"/>
                </a:lnTo>
                <a:lnTo>
                  <a:pt x="69" y="154"/>
                </a:lnTo>
                <a:lnTo>
                  <a:pt x="69" y="154"/>
                </a:lnTo>
                <a:lnTo>
                  <a:pt x="68" y="151"/>
                </a:lnTo>
                <a:lnTo>
                  <a:pt x="64" y="150"/>
                </a:lnTo>
                <a:lnTo>
                  <a:pt x="64" y="150"/>
                </a:lnTo>
                <a:close/>
                <a:moveTo>
                  <a:pt x="78" y="134"/>
                </a:moveTo>
                <a:lnTo>
                  <a:pt x="18" y="134"/>
                </a:lnTo>
                <a:lnTo>
                  <a:pt x="18" y="134"/>
                </a:lnTo>
                <a:lnTo>
                  <a:pt x="16" y="135"/>
                </a:lnTo>
                <a:lnTo>
                  <a:pt x="15" y="138"/>
                </a:lnTo>
                <a:lnTo>
                  <a:pt x="15" y="138"/>
                </a:lnTo>
                <a:lnTo>
                  <a:pt x="16" y="141"/>
                </a:lnTo>
                <a:lnTo>
                  <a:pt x="18" y="142"/>
                </a:lnTo>
                <a:lnTo>
                  <a:pt x="78" y="142"/>
                </a:lnTo>
                <a:lnTo>
                  <a:pt x="78" y="142"/>
                </a:lnTo>
                <a:lnTo>
                  <a:pt x="81" y="141"/>
                </a:lnTo>
                <a:lnTo>
                  <a:pt x="82" y="138"/>
                </a:lnTo>
                <a:lnTo>
                  <a:pt x="82" y="138"/>
                </a:lnTo>
                <a:lnTo>
                  <a:pt x="81" y="135"/>
                </a:lnTo>
                <a:lnTo>
                  <a:pt x="78" y="134"/>
                </a:lnTo>
                <a:lnTo>
                  <a:pt x="78" y="134"/>
                </a:lnTo>
                <a:close/>
                <a:moveTo>
                  <a:pt x="78" y="116"/>
                </a:moveTo>
                <a:lnTo>
                  <a:pt x="18" y="116"/>
                </a:lnTo>
                <a:lnTo>
                  <a:pt x="18" y="116"/>
                </a:lnTo>
                <a:lnTo>
                  <a:pt x="16" y="117"/>
                </a:lnTo>
                <a:lnTo>
                  <a:pt x="15" y="119"/>
                </a:lnTo>
                <a:lnTo>
                  <a:pt x="15" y="119"/>
                </a:lnTo>
                <a:lnTo>
                  <a:pt x="16" y="123"/>
                </a:lnTo>
                <a:lnTo>
                  <a:pt x="18" y="124"/>
                </a:lnTo>
                <a:lnTo>
                  <a:pt x="78" y="124"/>
                </a:lnTo>
                <a:lnTo>
                  <a:pt x="78" y="124"/>
                </a:lnTo>
                <a:lnTo>
                  <a:pt x="81" y="123"/>
                </a:lnTo>
                <a:lnTo>
                  <a:pt x="82" y="119"/>
                </a:lnTo>
                <a:lnTo>
                  <a:pt x="82" y="119"/>
                </a:lnTo>
                <a:lnTo>
                  <a:pt x="81" y="117"/>
                </a:lnTo>
                <a:lnTo>
                  <a:pt x="78" y="116"/>
                </a:lnTo>
                <a:lnTo>
                  <a:pt x="78" y="116"/>
                </a:lnTo>
                <a:close/>
                <a:moveTo>
                  <a:pt x="48" y="0"/>
                </a:moveTo>
                <a:lnTo>
                  <a:pt x="48" y="0"/>
                </a:lnTo>
                <a:lnTo>
                  <a:pt x="39" y="2"/>
                </a:lnTo>
                <a:lnTo>
                  <a:pt x="30" y="4"/>
                </a:lnTo>
                <a:lnTo>
                  <a:pt x="21" y="8"/>
                </a:lnTo>
                <a:lnTo>
                  <a:pt x="14" y="14"/>
                </a:lnTo>
                <a:lnTo>
                  <a:pt x="8" y="21"/>
                </a:lnTo>
                <a:lnTo>
                  <a:pt x="3" y="29"/>
                </a:lnTo>
                <a:lnTo>
                  <a:pt x="1" y="38"/>
                </a:lnTo>
                <a:lnTo>
                  <a:pt x="0" y="48"/>
                </a:lnTo>
                <a:lnTo>
                  <a:pt x="0" y="48"/>
                </a:lnTo>
                <a:lnTo>
                  <a:pt x="0" y="48"/>
                </a:lnTo>
                <a:lnTo>
                  <a:pt x="0" y="48"/>
                </a:lnTo>
                <a:lnTo>
                  <a:pt x="1" y="57"/>
                </a:lnTo>
                <a:lnTo>
                  <a:pt x="3" y="65"/>
                </a:lnTo>
                <a:lnTo>
                  <a:pt x="8" y="74"/>
                </a:lnTo>
                <a:lnTo>
                  <a:pt x="8" y="74"/>
                </a:lnTo>
                <a:lnTo>
                  <a:pt x="13" y="83"/>
                </a:lnTo>
                <a:lnTo>
                  <a:pt x="13" y="83"/>
                </a:lnTo>
                <a:lnTo>
                  <a:pt x="18" y="93"/>
                </a:lnTo>
                <a:lnTo>
                  <a:pt x="19" y="96"/>
                </a:lnTo>
                <a:lnTo>
                  <a:pt x="21" y="102"/>
                </a:lnTo>
                <a:lnTo>
                  <a:pt x="21" y="102"/>
                </a:lnTo>
                <a:lnTo>
                  <a:pt x="21" y="103"/>
                </a:lnTo>
                <a:lnTo>
                  <a:pt x="22" y="104"/>
                </a:lnTo>
                <a:lnTo>
                  <a:pt x="23" y="105"/>
                </a:lnTo>
                <a:lnTo>
                  <a:pt x="25" y="106"/>
                </a:lnTo>
                <a:lnTo>
                  <a:pt x="25" y="106"/>
                </a:lnTo>
                <a:lnTo>
                  <a:pt x="26" y="105"/>
                </a:lnTo>
                <a:lnTo>
                  <a:pt x="28" y="104"/>
                </a:lnTo>
                <a:lnTo>
                  <a:pt x="29" y="103"/>
                </a:lnTo>
                <a:lnTo>
                  <a:pt x="29" y="102"/>
                </a:lnTo>
                <a:lnTo>
                  <a:pt x="29" y="102"/>
                </a:lnTo>
                <a:lnTo>
                  <a:pt x="29" y="95"/>
                </a:lnTo>
                <a:lnTo>
                  <a:pt x="26" y="89"/>
                </a:lnTo>
                <a:lnTo>
                  <a:pt x="24" y="83"/>
                </a:lnTo>
                <a:lnTo>
                  <a:pt x="21" y="78"/>
                </a:lnTo>
                <a:lnTo>
                  <a:pt x="21" y="78"/>
                </a:lnTo>
                <a:lnTo>
                  <a:pt x="15" y="70"/>
                </a:lnTo>
                <a:lnTo>
                  <a:pt x="15" y="70"/>
                </a:lnTo>
                <a:lnTo>
                  <a:pt x="11" y="63"/>
                </a:lnTo>
                <a:lnTo>
                  <a:pt x="10" y="56"/>
                </a:lnTo>
                <a:lnTo>
                  <a:pt x="8" y="48"/>
                </a:lnTo>
                <a:lnTo>
                  <a:pt x="8" y="48"/>
                </a:lnTo>
                <a:lnTo>
                  <a:pt x="8" y="48"/>
                </a:lnTo>
                <a:lnTo>
                  <a:pt x="8" y="48"/>
                </a:lnTo>
                <a:lnTo>
                  <a:pt x="9" y="40"/>
                </a:lnTo>
                <a:lnTo>
                  <a:pt x="11" y="33"/>
                </a:lnTo>
                <a:lnTo>
                  <a:pt x="15" y="26"/>
                </a:lnTo>
                <a:lnTo>
                  <a:pt x="21" y="20"/>
                </a:lnTo>
                <a:lnTo>
                  <a:pt x="26" y="15"/>
                </a:lnTo>
                <a:lnTo>
                  <a:pt x="33" y="12"/>
                </a:lnTo>
                <a:lnTo>
                  <a:pt x="40" y="10"/>
                </a:lnTo>
                <a:lnTo>
                  <a:pt x="48" y="8"/>
                </a:lnTo>
                <a:lnTo>
                  <a:pt x="48" y="8"/>
                </a:lnTo>
                <a:lnTo>
                  <a:pt x="58" y="10"/>
                </a:lnTo>
                <a:lnTo>
                  <a:pt x="64" y="12"/>
                </a:lnTo>
                <a:lnTo>
                  <a:pt x="71" y="15"/>
                </a:lnTo>
                <a:lnTo>
                  <a:pt x="77" y="20"/>
                </a:lnTo>
                <a:lnTo>
                  <a:pt x="82" y="26"/>
                </a:lnTo>
                <a:lnTo>
                  <a:pt x="86" y="33"/>
                </a:lnTo>
                <a:lnTo>
                  <a:pt x="89" y="40"/>
                </a:lnTo>
                <a:lnTo>
                  <a:pt x="89" y="48"/>
                </a:lnTo>
                <a:lnTo>
                  <a:pt x="89" y="48"/>
                </a:lnTo>
                <a:lnTo>
                  <a:pt x="87" y="56"/>
                </a:lnTo>
                <a:lnTo>
                  <a:pt x="86" y="63"/>
                </a:lnTo>
                <a:lnTo>
                  <a:pt x="82" y="70"/>
                </a:lnTo>
                <a:lnTo>
                  <a:pt x="82" y="70"/>
                </a:lnTo>
                <a:lnTo>
                  <a:pt x="77" y="78"/>
                </a:lnTo>
                <a:lnTo>
                  <a:pt x="77" y="78"/>
                </a:lnTo>
                <a:lnTo>
                  <a:pt x="74" y="83"/>
                </a:lnTo>
                <a:lnTo>
                  <a:pt x="71" y="89"/>
                </a:lnTo>
                <a:lnTo>
                  <a:pt x="69" y="95"/>
                </a:lnTo>
                <a:lnTo>
                  <a:pt x="68" y="102"/>
                </a:lnTo>
                <a:lnTo>
                  <a:pt x="68" y="102"/>
                </a:lnTo>
                <a:lnTo>
                  <a:pt x="69" y="103"/>
                </a:lnTo>
                <a:lnTo>
                  <a:pt x="70" y="104"/>
                </a:lnTo>
                <a:lnTo>
                  <a:pt x="71" y="105"/>
                </a:lnTo>
                <a:lnTo>
                  <a:pt x="72" y="106"/>
                </a:lnTo>
                <a:lnTo>
                  <a:pt x="72" y="106"/>
                </a:lnTo>
                <a:lnTo>
                  <a:pt x="75" y="105"/>
                </a:lnTo>
                <a:lnTo>
                  <a:pt x="76" y="104"/>
                </a:lnTo>
                <a:lnTo>
                  <a:pt x="77" y="103"/>
                </a:lnTo>
                <a:lnTo>
                  <a:pt x="77" y="102"/>
                </a:lnTo>
                <a:lnTo>
                  <a:pt x="77" y="102"/>
                </a:lnTo>
                <a:lnTo>
                  <a:pt x="78" y="96"/>
                </a:lnTo>
                <a:lnTo>
                  <a:pt x="79" y="93"/>
                </a:lnTo>
                <a:lnTo>
                  <a:pt x="84" y="83"/>
                </a:lnTo>
                <a:lnTo>
                  <a:pt x="84" y="83"/>
                </a:lnTo>
                <a:lnTo>
                  <a:pt x="90" y="74"/>
                </a:lnTo>
                <a:lnTo>
                  <a:pt x="90" y="74"/>
                </a:lnTo>
                <a:lnTo>
                  <a:pt x="94" y="65"/>
                </a:lnTo>
                <a:lnTo>
                  <a:pt x="97" y="57"/>
                </a:lnTo>
                <a:lnTo>
                  <a:pt x="98" y="48"/>
                </a:lnTo>
                <a:lnTo>
                  <a:pt x="98" y="48"/>
                </a:lnTo>
                <a:lnTo>
                  <a:pt x="98" y="48"/>
                </a:lnTo>
                <a:lnTo>
                  <a:pt x="98" y="48"/>
                </a:lnTo>
                <a:lnTo>
                  <a:pt x="98" y="48"/>
                </a:lnTo>
                <a:lnTo>
                  <a:pt x="97" y="38"/>
                </a:lnTo>
                <a:lnTo>
                  <a:pt x="94" y="29"/>
                </a:lnTo>
                <a:lnTo>
                  <a:pt x="90" y="21"/>
                </a:lnTo>
                <a:lnTo>
                  <a:pt x="84" y="14"/>
                </a:lnTo>
                <a:lnTo>
                  <a:pt x="76" y="8"/>
                </a:lnTo>
                <a:lnTo>
                  <a:pt x="68" y="4"/>
                </a:lnTo>
                <a:lnTo>
                  <a:pt x="59" y="2"/>
                </a:lnTo>
                <a:lnTo>
                  <a:pt x="48" y="0"/>
                </a:lnTo>
                <a:lnTo>
                  <a:pt x="48" y="0"/>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noChangeAspect="1" noEditPoints="1"/>
          </p:cNvSpPr>
          <p:nvPr/>
        </p:nvSpPr>
        <p:spPr bwMode="auto">
          <a:xfrm>
            <a:off x="212644" y="3421073"/>
            <a:ext cx="652541" cy="637097"/>
          </a:xfrm>
          <a:custGeom>
            <a:avLst/>
            <a:gdLst>
              <a:gd name="T0" fmla="*/ 64 w 169"/>
              <a:gd name="T1" fmla="*/ 63 h 165"/>
              <a:gd name="T2" fmla="*/ 56 w 169"/>
              <a:gd name="T3" fmla="*/ 89 h 165"/>
              <a:gd name="T4" fmla="*/ 79 w 169"/>
              <a:gd name="T5" fmla="*/ 111 h 165"/>
              <a:gd name="T6" fmla="*/ 105 w 169"/>
              <a:gd name="T7" fmla="*/ 103 h 165"/>
              <a:gd name="T8" fmla="*/ 113 w 169"/>
              <a:gd name="T9" fmla="*/ 78 h 165"/>
              <a:gd name="T10" fmla="*/ 91 w 169"/>
              <a:gd name="T11" fmla="*/ 55 h 165"/>
              <a:gd name="T12" fmla="*/ 76 w 169"/>
              <a:gd name="T13" fmla="*/ 102 h 165"/>
              <a:gd name="T14" fmla="*/ 63 w 169"/>
              <a:gd name="T15" fmla="*/ 83 h 165"/>
              <a:gd name="T16" fmla="*/ 72 w 169"/>
              <a:gd name="T17" fmla="*/ 66 h 165"/>
              <a:gd name="T18" fmla="*/ 92 w 169"/>
              <a:gd name="T19" fmla="*/ 64 h 165"/>
              <a:gd name="T20" fmla="*/ 106 w 169"/>
              <a:gd name="T21" fmla="*/ 83 h 165"/>
              <a:gd name="T22" fmla="*/ 97 w 169"/>
              <a:gd name="T23" fmla="*/ 101 h 165"/>
              <a:gd name="T24" fmla="*/ 162 w 169"/>
              <a:gd name="T25" fmla="*/ 76 h 165"/>
              <a:gd name="T26" fmla="*/ 140 w 169"/>
              <a:gd name="T27" fmla="*/ 68 h 165"/>
              <a:gd name="T28" fmla="*/ 135 w 169"/>
              <a:gd name="T29" fmla="*/ 53 h 165"/>
              <a:gd name="T30" fmla="*/ 147 w 169"/>
              <a:gd name="T31" fmla="*/ 28 h 165"/>
              <a:gd name="T32" fmla="*/ 124 w 169"/>
              <a:gd name="T33" fmla="*/ 10 h 165"/>
              <a:gd name="T34" fmla="*/ 115 w 169"/>
              <a:gd name="T35" fmla="*/ 14 h 165"/>
              <a:gd name="T36" fmla="*/ 99 w 169"/>
              <a:gd name="T37" fmla="*/ 27 h 165"/>
              <a:gd name="T38" fmla="*/ 83 w 169"/>
              <a:gd name="T39" fmla="*/ 23 h 165"/>
              <a:gd name="T40" fmla="*/ 62 w 169"/>
              <a:gd name="T41" fmla="*/ 2 h 165"/>
              <a:gd name="T42" fmla="*/ 39 w 169"/>
              <a:gd name="T43" fmla="*/ 19 h 165"/>
              <a:gd name="T44" fmla="*/ 44 w 169"/>
              <a:gd name="T45" fmla="*/ 42 h 165"/>
              <a:gd name="T46" fmla="*/ 32 w 169"/>
              <a:gd name="T47" fmla="*/ 55 h 165"/>
              <a:gd name="T48" fmla="*/ 2 w 169"/>
              <a:gd name="T49" fmla="*/ 61 h 165"/>
              <a:gd name="T50" fmla="*/ 6 w 169"/>
              <a:gd name="T51" fmla="*/ 90 h 165"/>
              <a:gd name="T52" fmla="*/ 29 w 169"/>
              <a:gd name="T53" fmla="*/ 97 h 165"/>
              <a:gd name="T54" fmla="*/ 34 w 169"/>
              <a:gd name="T55" fmla="*/ 112 h 165"/>
              <a:gd name="T56" fmla="*/ 22 w 169"/>
              <a:gd name="T57" fmla="*/ 138 h 165"/>
              <a:gd name="T58" fmla="*/ 45 w 169"/>
              <a:gd name="T59" fmla="*/ 157 h 165"/>
              <a:gd name="T60" fmla="*/ 61 w 169"/>
              <a:gd name="T61" fmla="*/ 146 h 165"/>
              <a:gd name="T62" fmla="*/ 69 w 169"/>
              <a:gd name="T63" fmla="*/ 139 h 165"/>
              <a:gd name="T64" fmla="*/ 85 w 169"/>
              <a:gd name="T65" fmla="*/ 142 h 165"/>
              <a:gd name="T66" fmla="*/ 107 w 169"/>
              <a:gd name="T67" fmla="*/ 165 h 165"/>
              <a:gd name="T68" fmla="*/ 130 w 169"/>
              <a:gd name="T69" fmla="*/ 147 h 165"/>
              <a:gd name="T70" fmla="*/ 130 w 169"/>
              <a:gd name="T71" fmla="*/ 147 h 165"/>
              <a:gd name="T72" fmla="*/ 125 w 169"/>
              <a:gd name="T73" fmla="*/ 124 h 165"/>
              <a:gd name="T74" fmla="*/ 158 w 169"/>
              <a:gd name="T75" fmla="*/ 111 h 165"/>
              <a:gd name="T76" fmla="*/ 169 w 169"/>
              <a:gd name="T77" fmla="*/ 86 h 165"/>
              <a:gd name="T78" fmla="*/ 162 w 169"/>
              <a:gd name="T79" fmla="*/ 75 h 165"/>
              <a:gd name="T80" fmla="*/ 128 w 169"/>
              <a:gd name="T81" fmla="*/ 106 h 165"/>
              <a:gd name="T82" fmla="*/ 117 w 169"/>
              <a:gd name="T83" fmla="*/ 121 h 165"/>
              <a:gd name="T84" fmla="*/ 122 w 169"/>
              <a:gd name="T85" fmla="*/ 150 h 165"/>
              <a:gd name="T86" fmla="*/ 84 w 169"/>
              <a:gd name="T87" fmla="*/ 133 h 165"/>
              <a:gd name="T88" fmla="*/ 68 w 169"/>
              <a:gd name="T89" fmla="*/ 131 h 165"/>
              <a:gd name="T90" fmla="*/ 46 w 169"/>
              <a:gd name="T91" fmla="*/ 149 h 165"/>
              <a:gd name="T92" fmla="*/ 42 w 169"/>
              <a:gd name="T93" fmla="*/ 109 h 165"/>
              <a:gd name="T94" fmla="*/ 35 w 169"/>
              <a:gd name="T95" fmla="*/ 91 h 165"/>
              <a:gd name="T96" fmla="*/ 8 w 169"/>
              <a:gd name="T97" fmla="*/ 82 h 165"/>
              <a:gd name="T98" fmla="*/ 41 w 169"/>
              <a:gd name="T99" fmla="*/ 59 h 165"/>
              <a:gd name="T100" fmla="*/ 52 w 169"/>
              <a:gd name="T101" fmla="*/ 45 h 165"/>
              <a:gd name="T102" fmla="*/ 47 w 169"/>
              <a:gd name="T103" fmla="*/ 17 h 165"/>
              <a:gd name="T104" fmla="*/ 83 w 169"/>
              <a:gd name="T105" fmla="*/ 34 h 165"/>
              <a:gd name="T106" fmla="*/ 101 w 169"/>
              <a:gd name="T107" fmla="*/ 36 h 165"/>
              <a:gd name="T108" fmla="*/ 128 w 169"/>
              <a:gd name="T109" fmla="*/ 49 h 165"/>
              <a:gd name="T110" fmla="*/ 130 w 169"/>
              <a:gd name="T111" fmla="*/ 65 h 165"/>
              <a:gd name="T112" fmla="*/ 156 w 169"/>
              <a:gd name="T113"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65">
                <a:moveTo>
                  <a:pt x="85" y="55"/>
                </a:moveTo>
                <a:lnTo>
                  <a:pt x="85" y="55"/>
                </a:lnTo>
                <a:lnTo>
                  <a:pt x="79" y="55"/>
                </a:lnTo>
                <a:lnTo>
                  <a:pt x="73" y="57"/>
                </a:lnTo>
                <a:lnTo>
                  <a:pt x="69" y="59"/>
                </a:lnTo>
                <a:lnTo>
                  <a:pt x="64" y="63"/>
                </a:lnTo>
                <a:lnTo>
                  <a:pt x="61" y="67"/>
                </a:lnTo>
                <a:lnTo>
                  <a:pt x="59" y="72"/>
                </a:lnTo>
                <a:lnTo>
                  <a:pt x="56" y="78"/>
                </a:lnTo>
                <a:lnTo>
                  <a:pt x="56" y="83"/>
                </a:lnTo>
                <a:lnTo>
                  <a:pt x="56" y="83"/>
                </a:lnTo>
                <a:lnTo>
                  <a:pt x="56" y="89"/>
                </a:lnTo>
                <a:lnTo>
                  <a:pt x="59" y="94"/>
                </a:lnTo>
                <a:lnTo>
                  <a:pt x="61" y="98"/>
                </a:lnTo>
                <a:lnTo>
                  <a:pt x="64" y="103"/>
                </a:lnTo>
                <a:lnTo>
                  <a:pt x="69" y="106"/>
                </a:lnTo>
                <a:lnTo>
                  <a:pt x="73" y="109"/>
                </a:lnTo>
                <a:lnTo>
                  <a:pt x="79" y="111"/>
                </a:lnTo>
                <a:lnTo>
                  <a:pt x="85" y="111"/>
                </a:lnTo>
                <a:lnTo>
                  <a:pt x="85" y="111"/>
                </a:lnTo>
                <a:lnTo>
                  <a:pt x="91" y="111"/>
                </a:lnTo>
                <a:lnTo>
                  <a:pt x="95" y="109"/>
                </a:lnTo>
                <a:lnTo>
                  <a:pt x="100" y="106"/>
                </a:lnTo>
                <a:lnTo>
                  <a:pt x="105" y="103"/>
                </a:lnTo>
                <a:lnTo>
                  <a:pt x="108" y="98"/>
                </a:lnTo>
                <a:lnTo>
                  <a:pt x="110" y="94"/>
                </a:lnTo>
                <a:lnTo>
                  <a:pt x="113" y="89"/>
                </a:lnTo>
                <a:lnTo>
                  <a:pt x="113" y="83"/>
                </a:lnTo>
                <a:lnTo>
                  <a:pt x="113" y="83"/>
                </a:lnTo>
                <a:lnTo>
                  <a:pt x="113" y="78"/>
                </a:lnTo>
                <a:lnTo>
                  <a:pt x="110" y="72"/>
                </a:lnTo>
                <a:lnTo>
                  <a:pt x="108" y="67"/>
                </a:lnTo>
                <a:lnTo>
                  <a:pt x="105" y="63"/>
                </a:lnTo>
                <a:lnTo>
                  <a:pt x="100" y="59"/>
                </a:lnTo>
                <a:lnTo>
                  <a:pt x="95" y="57"/>
                </a:lnTo>
                <a:lnTo>
                  <a:pt x="91" y="55"/>
                </a:lnTo>
                <a:lnTo>
                  <a:pt x="85" y="55"/>
                </a:lnTo>
                <a:lnTo>
                  <a:pt x="85" y="55"/>
                </a:lnTo>
                <a:close/>
                <a:moveTo>
                  <a:pt x="84" y="104"/>
                </a:moveTo>
                <a:lnTo>
                  <a:pt x="84" y="104"/>
                </a:lnTo>
                <a:lnTo>
                  <a:pt x="80" y="103"/>
                </a:lnTo>
                <a:lnTo>
                  <a:pt x="76" y="102"/>
                </a:lnTo>
                <a:lnTo>
                  <a:pt x="72" y="101"/>
                </a:lnTo>
                <a:lnTo>
                  <a:pt x="70" y="97"/>
                </a:lnTo>
                <a:lnTo>
                  <a:pt x="67" y="95"/>
                </a:lnTo>
                <a:lnTo>
                  <a:pt x="65" y="91"/>
                </a:lnTo>
                <a:lnTo>
                  <a:pt x="64" y="87"/>
                </a:lnTo>
                <a:lnTo>
                  <a:pt x="63" y="83"/>
                </a:lnTo>
                <a:lnTo>
                  <a:pt x="63" y="83"/>
                </a:lnTo>
                <a:lnTo>
                  <a:pt x="64" y="79"/>
                </a:lnTo>
                <a:lnTo>
                  <a:pt x="65" y="75"/>
                </a:lnTo>
                <a:lnTo>
                  <a:pt x="67" y="72"/>
                </a:lnTo>
                <a:lnTo>
                  <a:pt x="70" y="68"/>
                </a:lnTo>
                <a:lnTo>
                  <a:pt x="72" y="66"/>
                </a:lnTo>
                <a:lnTo>
                  <a:pt x="76" y="64"/>
                </a:lnTo>
                <a:lnTo>
                  <a:pt x="80" y="63"/>
                </a:lnTo>
                <a:lnTo>
                  <a:pt x="84" y="63"/>
                </a:lnTo>
                <a:lnTo>
                  <a:pt x="84" y="63"/>
                </a:lnTo>
                <a:lnTo>
                  <a:pt x="88" y="63"/>
                </a:lnTo>
                <a:lnTo>
                  <a:pt x="92" y="64"/>
                </a:lnTo>
                <a:lnTo>
                  <a:pt x="97" y="66"/>
                </a:lnTo>
                <a:lnTo>
                  <a:pt x="99" y="68"/>
                </a:lnTo>
                <a:lnTo>
                  <a:pt x="101" y="72"/>
                </a:lnTo>
                <a:lnTo>
                  <a:pt x="103" y="75"/>
                </a:lnTo>
                <a:lnTo>
                  <a:pt x="105" y="79"/>
                </a:lnTo>
                <a:lnTo>
                  <a:pt x="106" y="83"/>
                </a:lnTo>
                <a:lnTo>
                  <a:pt x="106" y="83"/>
                </a:lnTo>
                <a:lnTo>
                  <a:pt x="105" y="87"/>
                </a:lnTo>
                <a:lnTo>
                  <a:pt x="103" y="91"/>
                </a:lnTo>
                <a:lnTo>
                  <a:pt x="101" y="95"/>
                </a:lnTo>
                <a:lnTo>
                  <a:pt x="99" y="97"/>
                </a:lnTo>
                <a:lnTo>
                  <a:pt x="97" y="101"/>
                </a:lnTo>
                <a:lnTo>
                  <a:pt x="92" y="102"/>
                </a:lnTo>
                <a:lnTo>
                  <a:pt x="88" y="103"/>
                </a:lnTo>
                <a:lnTo>
                  <a:pt x="84" y="104"/>
                </a:lnTo>
                <a:lnTo>
                  <a:pt x="84" y="104"/>
                </a:lnTo>
                <a:close/>
                <a:moveTo>
                  <a:pt x="162" y="75"/>
                </a:moveTo>
                <a:lnTo>
                  <a:pt x="162" y="76"/>
                </a:lnTo>
                <a:lnTo>
                  <a:pt x="162" y="75"/>
                </a:lnTo>
                <a:lnTo>
                  <a:pt x="143" y="70"/>
                </a:lnTo>
                <a:lnTo>
                  <a:pt x="143" y="70"/>
                </a:lnTo>
                <a:lnTo>
                  <a:pt x="140" y="70"/>
                </a:lnTo>
                <a:lnTo>
                  <a:pt x="140" y="70"/>
                </a:lnTo>
                <a:lnTo>
                  <a:pt x="140" y="68"/>
                </a:lnTo>
                <a:lnTo>
                  <a:pt x="140" y="68"/>
                </a:lnTo>
                <a:lnTo>
                  <a:pt x="138" y="61"/>
                </a:lnTo>
                <a:lnTo>
                  <a:pt x="138" y="61"/>
                </a:lnTo>
                <a:lnTo>
                  <a:pt x="135" y="55"/>
                </a:lnTo>
                <a:lnTo>
                  <a:pt x="135" y="55"/>
                </a:lnTo>
                <a:lnTo>
                  <a:pt x="135" y="53"/>
                </a:lnTo>
                <a:lnTo>
                  <a:pt x="135" y="53"/>
                </a:lnTo>
                <a:lnTo>
                  <a:pt x="135" y="52"/>
                </a:lnTo>
                <a:lnTo>
                  <a:pt x="146" y="34"/>
                </a:lnTo>
                <a:lnTo>
                  <a:pt x="146" y="34"/>
                </a:lnTo>
                <a:lnTo>
                  <a:pt x="147" y="30"/>
                </a:lnTo>
                <a:lnTo>
                  <a:pt x="147" y="28"/>
                </a:lnTo>
                <a:lnTo>
                  <a:pt x="146" y="25"/>
                </a:lnTo>
                <a:lnTo>
                  <a:pt x="144" y="22"/>
                </a:lnTo>
                <a:lnTo>
                  <a:pt x="129" y="11"/>
                </a:lnTo>
                <a:lnTo>
                  <a:pt x="129" y="11"/>
                </a:lnTo>
                <a:lnTo>
                  <a:pt x="127" y="10"/>
                </a:lnTo>
                <a:lnTo>
                  <a:pt x="124" y="10"/>
                </a:lnTo>
                <a:lnTo>
                  <a:pt x="121" y="10"/>
                </a:lnTo>
                <a:lnTo>
                  <a:pt x="118" y="11"/>
                </a:lnTo>
                <a:lnTo>
                  <a:pt x="118" y="11"/>
                </a:lnTo>
                <a:lnTo>
                  <a:pt x="117" y="12"/>
                </a:lnTo>
                <a:lnTo>
                  <a:pt x="117" y="12"/>
                </a:lnTo>
                <a:lnTo>
                  <a:pt x="115" y="14"/>
                </a:lnTo>
                <a:lnTo>
                  <a:pt x="102" y="27"/>
                </a:lnTo>
                <a:lnTo>
                  <a:pt x="102" y="27"/>
                </a:lnTo>
                <a:lnTo>
                  <a:pt x="100" y="27"/>
                </a:lnTo>
                <a:lnTo>
                  <a:pt x="100" y="28"/>
                </a:lnTo>
                <a:lnTo>
                  <a:pt x="99" y="27"/>
                </a:lnTo>
                <a:lnTo>
                  <a:pt x="99" y="27"/>
                </a:lnTo>
                <a:lnTo>
                  <a:pt x="92" y="26"/>
                </a:lnTo>
                <a:lnTo>
                  <a:pt x="85" y="26"/>
                </a:lnTo>
                <a:lnTo>
                  <a:pt x="85" y="26"/>
                </a:lnTo>
                <a:lnTo>
                  <a:pt x="85" y="26"/>
                </a:lnTo>
                <a:lnTo>
                  <a:pt x="85" y="26"/>
                </a:lnTo>
                <a:lnTo>
                  <a:pt x="83" y="23"/>
                </a:lnTo>
                <a:lnTo>
                  <a:pt x="72" y="5"/>
                </a:lnTo>
                <a:lnTo>
                  <a:pt x="72" y="5"/>
                </a:lnTo>
                <a:lnTo>
                  <a:pt x="70" y="3"/>
                </a:lnTo>
                <a:lnTo>
                  <a:pt x="68" y="2"/>
                </a:lnTo>
                <a:lnTo>
                  <a:pt x="64" y="0"/>
                </a:lnTo>
                <a:lnTo>
                  <a:pt x="62" y="2"/>
                </a:lnTo>
                <a:lnTo>
                  <a:pt x="45" y="8"/>
                </a:lnTo>
                <a:lnTo>
                  <a:pt x="45" y="8"/>
                </a:lnTo>
                <a:lnTo>
                  <a:pt x="42" y="10"/>
                </a:lnTo>
                <a:lnTo>
                  <a:pt x="40" y="12"/>
                </a:lnTo>
                <a:lnTo>
                  <a:pt x="39" y="15"/>
                </a:lnTo>
                <a:lnTo>
                  <a:pt x="39" y="19"/>
                </a:lnTo>
                <a:lnTo>
                  <a:pt x="39" y="19"/>
                </a:lnTo>
                <a:lnTo>
                  <a:pt x="45" y="40"/>
                </a:lnTo>
                <a:lnTo>
                  <a:pt x="45" y="40"/>
                </a:lnTo>
                <a:lnTo>
                  <a:pt x="45" y="42"/>
                </a:lnTo>
                <a:lnTo>
                  <a:pt x="44" y="42"/>
                </a:lnTo>
                <a:lnTo>
                  <a:pt x="44" y="42"/>
                </a:lnTo>
                <a:lnTo>
                  <a:pt x="44" y="42"/>
                </a:lnTo>
                <a:lnTo>
                  <a:pt x="39" y="48"/>
                </a:lnTo>
                <a:lnTo>
                  <a:pt x="35" y="53"/>
                </a:lnTo>
                <a:lnTo>
                  <a:pt x="34" y="53"/>
                </a:lnTo>
                <a:lnTo>
                  <a:pt x="34" y="53"/>
                </a:lnTo>
                <a:lnTo>
                  <a:pt x="32" y="55"/>
                </a:lnTo>
                <a:lnTo>
                  <a:pt x="11" y="55"/>
                </a:lnTo>
                <a:lnTo>
                  <a:pt x="11" y="55"/>
                </a:lnTo>
                <a:lnTo>
                  <a:pt x="8" y="55"/>
                </a:lnTo>
                <a:lnTo>
                  <a:pt x="6" y="57"/>
                </a:lnTo>
                <a:lnTo>
                  <a:pt x="3" y="59"/>
                </a:lnTo>
                <a:lnTo>
                  <a:pt x="2" y="61"/>
                </a:lnTo>
                <a:lnTo>
                  <a:pt x="0" y="80"/>
                </a:lnTo>
                <a:lnTo>
                  <a:pt x="0" y="80"/>
                </a:lnTo>
                <a:lnTo>
                  <a:pt x="0" y="82"/>
                </a:lnTo>
                <a:lnTo>
                  <a:pt x="1" y="86"/>
                </a:lnTo>
                <a:lnTo>
                  <a:pt x="3" y="88"/>
                </a:lnTo>
                <a:lnTo>
                  <a:pt x="6" y="90"/>
                </a:lnTo>
                <a:lnTo>
                  <a:pt x="9" y="91"/>
                </a:lnTo>
                <a:lnTo>
                  <a:pt x="26" y="96"/>
                </a:lnTo>
                <a:lnTo>
                  <a:pt x="26" y="96"/>
                </a:lnTo>
                <a:lnTo>
                  <a:pt x="27" y="96"/>
                </a:lnTo>
                <a:lnTo>
                  <a:pt x="29" y="97"/>
                </a:lnTo>
                <a:lnTo>
                  <a:pt x="29" y="97"/>
                </a:lnTo>
                <a:lnTo>
                  <a:pt x="29" y="97"/>
                </a:lnTo>
                <a:lnTo>
                  <a:pt x="31" y="104"/>
                </a:lnTo>
                <a:lnTo>
                  <a:pt x="31" y="104"/>
                </a:lnTo>
                <a:lnTo>
                  <a:pt x="34" y="111"/>
                </a:lnTo>
                <a:lnTo>
                  <a:pt x="34" y="112"/>
                </a:lnTo>
                <a:lnTo>
                  <a:pt x="34" y="112"/>
                </a:lnTo>
                <a:lnTo>
                  <a:pt x="34" y="112"/>
                </a:lnTo>
                <a:lnTo>
                  <a:pt x="34" y="113"/>
                </a:lnTo>
                <a:lnTo>
                  <a:pt x="23" y="132"/>
                </a:lnTo>
                <a:lnTo>
                  <a:pt x="23" y="132"/>
                </a:lnTo>
                <a:lnTo>
                  <a:pt x="22" y="135"/>
                </a:lnTo>
                <a:lnTo>
                  <a:pt x="22" y="138"/>
                </a:lnTo>
                <a:lnTo>
                  <a:pt x="23" y="141"/>
                </a:lnTo>
                <a:lnTo>
                  <a:pt x="25" y="143"/>
                </a:lnTo>
                <a:lnTo>
                  <a:pt x="40" y="155"/>
                </a:lnTo>
                <a:lnTo>
                  <a:pt x="40" y="155"/>
                </a:lnTo>
                <a:lnTo>
                  <a:pt x="42" y="156"/>
                </a:lnTo>
                <a:lnTo>
                  <a:pt x="45" y="157"/>
                </a:lnTo>
                <a:lnTo>
                  <a:pt x="48" y="156"/>
                </a:lnTo>
                <a:lnTo>
                  <a:pt x="52" y="155"/>
                </a:lnTo>
                <a:lnTo>
                  <a:pt x="52" y="155"/>
                </a:lnTo>
                <a:lnTo>
                  <a:pt x="52" y="155"/>
                </a:lnTo>
                <a:lnTo>
                  <a:pt x="52" y="155"/>
                </a:lnTo>
                <a:lnTo>
                  <a:pt x="61" y="146"/>
                </a:lnTo>
                <a:lnTo>
                  <a:pt x="67" y="140"/>
                </a:lnTo>
                <a:lnTo>
                  <a:pt x="67" y="140"/>
                </a:lnTo>
                <a:lnTo>
                  <a:pt x="69" y="139"/>
                </a:lnTo>
                <a:lnTo>
                  <a:pt x="69" y="139"/>
                </a:lnTo>
                <a:lnTo>
                  <a:pt x="69" y="139"/>
                </a:lnTo>
                <a:lnTo>
                  <a:pt x="69" y="139"/>
                </a:lnTo>
                <a:lnTo>
                  <a:pt x="76" y="140"/>
                </a:lnTo>
                <a:lnTo>
                  <a:pt x="84" y="141"/>
                </a:lnTo>
                <a:lnTo>
                  <a:pt x="84" y="141"/>
                </a:lnTo>
                <a:lnTo>
                  <a:pt x="84" y="141"/>
                </a:lnTo>
                <a:lnTo>
                  <a:pt x="84" y="141"/>
                </a:lnTo>
                <a:lnTo>
                  <a:pt x="85" y="142"/>
                </a:lnTo>
                <a:lnTo>
                  <a:pt x="97" y="161"/>
                </a:lnTo>
                <a:lnTo>
                  <a:pt x="97" y="161"/>
                </a:lnTo>
                <a:lnTo>
                  <a:pt x="99" y="163"/>
                </a:lnTo>
                <a:lnTo>
                  <a:pt x="101" y="165"/>
                </a:lnTo>
                <a:lnTo>
                  <a:pt x="105" y="165"/>
                </a:lnTo>
                <a:lnTo>
                  <a:pt x="107" y="165"/>
                </a:lnTo>
                <a:lnTo>
                  <a:pt x="124" y="158"/>
                </a:lnTo>
                <a:lnTo>
                  <a:pt x="124" y="158"/>
                </a:lnTo>
                <a:lnTo>
                  <a:pt x="127" y="156"/>
                </a:lnTo>
                <a:lnTo>
                  <a:pt x="129" y="154"/>
                </a:lnTo>
                <a:lnTo>
                  <a:pt x="130" y="151"/>
                </a:lnTo>
                <a:lnTo>
                  <a:pt x="130" y="147"/>
                </a:lnTo>
                <a:lnTo>
                  <a:pt x="130" y="147"/>
                </a:lnTo>
                <a:lnTo>
                  <a:pt x="130" y="147"/>
                </a:lnTo>
                <a:lnTo>
                  <a:pt x="130" y="147"/>
                </a:lnTo>
                <a:lnTo>
                  <a:pt x="130" y="147"/>
                </a:lnTo>
                <a:lnTo>
                  <a:pt x="130" y="147"/>
                </a:lnTo>
                <a:lnTo>
                  <a:pt x="130" y="147"/>
                </a:lnTo>
                <a:lnTo>
                  <a:pt x="124" y="126"/>
                </a:lnTo>
                <a:lnTo>
                  <a:pt x="124" y="126"/>
                </a:lnTo>
                <a:lnTo>
                  <a:pt x="124" y="125"/>
                </a:lnTo>
                <a:lnTo>
                  <a:pt x="124" y="124"/>
                </a:lnTo>
                <a:lnTo>
                  <a:pt x="125" y="124"/>
                </a:lnTo>
                <a:lnTo>
                  <a:pt x="125" y="124"/>
                </a:lnTo>
                <a:lnTo>
                  <a:pt x="130" y="119"/>
                </a:lnTo>
                <a:lnTo>
                  <a:pt x="133" y="112"/>
                </a:lnTo>
                <a:lnTo>
                  <a:pt x="135" y="112"/>
                </a:lnTo>
                <a:lnTo>
                  <a:pt x="135" y="112"/>
                </a:lnTo>
                <a:lnTo>
                  <a:pt x="136" y="111"/>
                </a:lnTo>
                <a:lnTo>
                  <a:pt x="158" y="111"/>
                </a:lnTo>
                <a:lnTo>
                  <a:pt x="158" y="111"/>
                </a:lnTo>
                <a:lnTo>
                  <a:pt x="161" y="111"/>
                </a:lnTo>
                <a:lnTo>
                  <a:pt x="163" y="110"/>
                </a:lnTo>
                <a:lnTo>
                  <a:pt x="166" y="108"/>
                </a:lnTo>
                <a:lnTo>
                  <a:pt x="167" y="104"/>
                </a:lnTo>
                <a:lnTo>
                  <a:pt x="169" y="86"/>
                </a:lnTo>
                <a:lnTo>
                  <a:pt x="169" y="86"/>
                </a:lnTo>
                <a:lnTo>
                  <a:pt x="169" y="83"/>
                </a:lnTo>
                <a:lnTo>
                  <a:pt x="168" y="80"/>
                </a:lnTo>
                <a:lnTo>
                  <a:pt x="166" y="78"/>
                </a:lnTo>
                <a:lnTo>
                  <a:pt x="162" y="75"/>
                </a:lnTo>
                <a:lnTo>
                  <a:pt x="162" y="75"/>
                </a:lnTo>
                <a:close/>
                <a:moveTo>
                  <a:pt x="159" y="103"/>
                </a:moveTo>
                <a:lnTo>
                  <a:pt x="136" y="103"/>
                </a:lnTo>
                <a:lnTo>
                  <a:pt x="136" y="103"/>
                </a:lnTo>
                <a:lnTo>
                  <a:pt x="132" y="104"/>
                </a:lnTo>
                <a:lnTo>
                  <a:pt x="130" y="105"/>
                </a:lnTo>
                <a:lnTo>
                  <a:pt x="128" y="106"/>
                </a:lnTo>
                <a:lnTo>
                  <a:pt x="127" y="109"/>
                </a:lnTo>
                <a:lnTo>
                  <a:pt x="127" y="109"/>
                </a:lnTo>
                <a:lnTo>
                  <a:pt x="123" y="113"/>
                </a:lnTo>
                <a:lnTo>
                  <a:pt x="120" y="118"/>
                </a:lnTo>
                <a:lnTo>
                  <a:pt x="120" y="118"/>
                </a:lnTo>
                <a:lnTo>
                  <a:pt x="117" y="121"/>
                </a:lnTo>
                <a:lnTo>
                  <a:pt x="116" y="124"/>
                </a:lnTo>
                <a:lnTo>
                  <a:pt x="116" y="128"/>
                </a:lnTo>
                <a:lnTo>
                  <a:pt x="121" y="146"/>
                </a:lnTo>
                <a:lnTo>
                  <a:pt x="121" y="146"/>
                </a:lnTo>
                <a:lnTo>
                  <a:pt x="122" y="149"/>
                </a:lnTo>
                <a:lnTo>
                  <a:pt x="122" y="150"/>
                </a:lnTo>
                <a:lnTo>
                  <a:pt x="103" y="157"/>
                </a:lnTo>
                <a:lnTo>
                  <a:pt x="93" y="138"/>
                </a:lnTo>
                <a:lnTo>
                  <a:pt x="93" y="138"/>
                </a:lnTo>
                <a:lnTo>
                  <a:pt x="91" y="135"/>
                </a:lnTo>
                <a:lnTo>
                  <a:pt x="88" y="134"/>
                </a:lnTo>
                <a:lnTo>
                  <a:pt x="84" y="133"/>
                </a:lnTo>
                <a:lnTo>
                  <a:pt x="84" y="133"/>
                </a:lnTo>
                <a:lnTo>
                  <a:pt x="84" y="133"/>
                </a:lnTo>
                <a:lnTo>
                  <a:pt x="77" y="132"/>
                </a:lnTo>
                <a:lnTo>
                  <a:pt x="71" y="131"/>
                </a:lnTo>
                <a:lnTo>
                  <a:pt x="71" y="131"/>
                </a:lnTo>
                <a:lnTo>
                  <a:pt x="68" y="131"/>
                </a:lnTo>
                <a:lnTo>
                  <a:pt x="64" y="132"/>
                </a:lnTo>
                <a:lnTo>
                  <a:pt x="61" y="134"/>
                </a:lnTo>
                <a:lnTo>
                  <a:pt x="48" y="146"/>
                </a:lnTo>
                <a:lnTo>
                  <a:pt x="48" y="146"/>
                </a:lnTo>
                <a:lnTo>
                  <a:pt x="46" y="148"/>
                </a:lnTo>
                <a:lnTo>
                  <a:pt x="46" y="149"/>
                </a:lnTo>
                <a:lnTo>
                  <a:pt x="30" y="136"/>
                </a:lnTo>
                <a:lnTo>
                  <a:pt x="41" y="118"/>
                </a:lnTo>
                <a:lnTo>
                  <a:pt x="41" y="118"/>
                </a:lnTo>
                <a:lnTo>
                  <a:pt x="42" y="114"/>
                </a:lnTo>
                <a:lnTo>
                  <a:pt x="42" y="111"/>
                </a:lnTo>
                <a:lnTo>
                  <a:pt x="42" y="109"/>
                </a:lnTo>
                <a:lnTo>
                  <a:pt x="42" y="109"/>
                </a:lnTo>
                <a:lnTo>
                  <a:pt x="39" y="102"/>
                </a:lnTo>
                <a:lnTo>
                  <a:pt x="39" y="102"/>
                </a:lnTo>
                <a:lnTo>
                  <a:pt x="37" y="94"/>
                </a:lnTo>
                <a:lnTo>
                  <a:pt x="37" y="94"/>
                </a:lnTo>
                <a:lnTo>
                  <a:pt x="35" y="91"/>
                </a:lnTo>
                <a:lnTo>
                  <a:pt x="33" y="90"/>
                </a:lnTo>
                <a:lnTo>
                  <a:pt x="29" y="88"/>
                </a:lnTo>
                <a:lnTo>
                  <a:pt x="11" y="83"/>
                </a:lnTo>
                <a:lnTo>
                  <a:pt x="11" y="83"/>
                </a:lnTo>
                <a:lnTo>
                  <a:pt x="9" y="82"/>
                </a:lnTo>
                <a:lnTo>
                  <a:pt x="8" y="82"/>
                </a:lnTo>
                <a:lnTo>
                  <a:pt x="10" y="63"/>
                </a:lnTo>
                <a:lnTo>
                  <a:pt x="32" y="63"/>
                </a:lnTo>
                <a:lnTo>
                  <a:pt x="32" y="63"/>
                </a:lnTo>
                <a:lnTo>
                  <a:pt x="35" y="63"/>
                </a:lnTo>
                <a:lnTo>
                  <a:pt x="39" y="61"/>
                </a:lnTo>
                <a:lnTo>
                  <a:pt x="41" y="59"/>
                </a:lnTo>
                <a:lnTo>
                  <a:pt x="42" y="58"/>
                </a:lnTo>
                <a:lnTo>
                  <a:pt x="42" y="58"/>
                </a:lnTo>
                <a:lnTo>
                  <a:pt x="46" y="52"/>
                </a:lnTo>
                <a:lnTo>
                  <a:pt x="49" y="48"/>
                </a:lnTo>
                <a:lnTo>
                  <a:pt x="49" y="48"/>
                </a:lnTo>
                <a:lnTo>
                  <a:pt x="52" y="45"/>
                </a:lnTo>
                <a:lnTo>
                  <a:pt x="53" y="42"/>
                </a:lnTo>
                <a:lnTo>
                  <a:pt x="52" y="37"/>
                </a:lnTo>
                <a:lnTo>
                  <a:pt x="48" y="20"/>
                </a:lnTo>
                <a:lnTo>
                  <a:pt x="48" y="20"/>
                </a:lnTo>
                <a:lnTo>
                  <a:pt x="47" y="18"/>
                </a:lnTo>
                <a:lnTo>
                  <a:pt x="47" y="17"/>
                </a:lnTo>
                <a:lnTo>
                  <a:pt x="65" y="8"/>
                </a:lnTo>
                <a:lnTo>
                  <a:pt x="76" y="28"/>
                </a:lnTo>
                <a:lnTo>
                  <a:pt x="76" y="28"/>
                </a:lnTo>
                <a:lnTo>
                  <a:pt x="78" y="30"/>
                </a:lnTo>
                <a:lnTo>
                  <a:pt x="80" y="33"/>
                </a:lnTo>
                <a:lnTo>
                  <a:pt x="83" y="34"/>
                </a:lnTo>
                <a:lnTo>
                  <a:pt x="85" y="34"/>
                </a:lnTo>
                <a:lnTo>
                  <a:pt x="85" y="34"/>
                </a:lnTo>
                <a:lnTo>
                  <a:pt x="91" y="34"/>
                </a:lnTo>
                <a:lnTo>
                  <a:pt x="97" y="35"/>
                </a:lnTo>
                <a:lnTo>
                  <a:pt x="97" y="35"/>
                </a:lnTo>
                <a:lnTo>
                  <a:pt x="101" y="36"/>
                </a:lnTo>
                <a:lnTo>
                  <a:pt x="105" y="35"/>
                </a:lnTo>
                <a:lnTo>
                  <a:pt x="108" y="33"/>
                </a:lnTo>
                <a:lnTo>
                  <a:pt x="123" y="17"/>
                </a:lnTo>
                <a:lnTo>
                  <a:pt x="139" y="29"/>
                </a:lnTo>
                <a:lnTo>
                  <a:pt x="128" y="49"/>
                </a:lnTo>
                <a:lnTo>
                  <a:pt x="128" y="49"/>
                </a:lnTo>
                <a:lnTo>
                  <a:pt x="127" y="52"/>
                </a:lnTo>
                <a:lnTo>
                  <a:pt x="125" y="55"/>
                </a:lnTo>
                <a:lnTo>
                  <a:pt x="127" y="58"/>
                </a:lnTo>
                <a:lnTo>
                  <a:pt x="127" y="58"/>
                </a:lnTo>
                <a:lnTo>
                  <a:pt x="130" y="65"/>
                </a:lnTo>
                <a:lnTo>
                  <a:pt x="130" y="65"/>
                </a:lnTo>
                <a:lnTo>
                  <a:pt x="132" y="72"/>
                </a:lnTo>
                <a:lnTo>
                  <a:pt x="132" y="72"/>
                </a:lnTo>
                <a:lnTo>
                  <a:pt x="133" y="74"/>
                </a:lnTo>
                <a:lnTo>
                  <a:pt x="136" y="75"/>
                </a:lnTo>
                <a:lnTo>
                  <a:pt x="140" y="78"/>
                </a:lnTo>
                <a:lnTo>
                  <a:pt x="156" y="82"/>
                </a:lnTo>
                <a:lnTo>
                  <a:pt x="156" y="82"/>
                </a:lnTo>
                <a:lnTo>
                  <a:pt x="160" y="83"/>
                </a:lnTo>
                <a:lnTo>
                  <a:pt x="161" y="83"/>
                </a:lnTo>
                <a:lnTo>
                  <a:pt x="159" y="103"/>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noChangeAspect="1" noEditPoints="1"/>
          </p:cNvSpPr>
          <p:nvPr/>
        </p:nvSpPr>
        <p:spPr bwMode="auto">
          <a:xfrm>
            <a:off x="7506505" y="3428672"/>
            <a:ext cx="610067" cy="548288"/>
          </a:xfrm>
          <a:custGeom>
            <a:avLst/>
            <a:gdLst>
              <a:gd name="T0" fmla="*/ 78 w 158"/>
              <a:gd name="T1" fmla="*/ 142 h 142"/>
              <a:gd name="T2" fmla="*/ 72 w 158"/>
              <a:gd name="T3" fmla="*/ 139 h 142"/>
              <a:gd name="T4" fmla="*/ 15 w 158"/>
              <a:gd name="T5" fmla="*/ 81 h 142"/>
              <a:gd name="T6" fmla="*/ 3 w 158"/>
              <a:gd name="T7" fmla="*/ 66 h 142"/>
              <a:gd name="T8" fmla="*/ 0 w 158"/>
              <a:gd name="T9" fmla="*/ 47 h 142"/>
              <a:gd name="T10" fmla="*/ 1 w 158"/>
              <a:gd name="T11" fmla="*/ 37 h 142"/>
              <a:gd name="T12" fmla="*/ 8 w 158"/>
              <a:gd name="T13" fmla="*/ 21 h 142"/>
              <a:gd name="T14" fmla="*/ 20 w 158"/>
              <a:gd name="T15" fmla="*/ 8 h 142"/>
              <a:gd name="T16" fmla="*/ 37 w 158"/>
              <a:gd name="T17" fmla="*/ 1 h 142"/>
              <a:gd name="T18" fmla="*/ 46 w 158"/>
              <a:gd name="T19" fmla="*/ 0 h 142"/>
              <a:gd name="T20" fmla="*/ 64 w 158"/>
              <a:gd name="T21" fmla="*/ 4 h 142"/>
              <a:gd name="T22" fmla="*/ 79 w 158"/>
              <a:gd name="T23" fmla="*/ 14 h 142"/>
              <a:gd name="T24" fmla="*/ 86 w 158"/>
              <a:gd name="T25" fmla="*/ 8 h 142"/>
              <a:gd name="T26" fmla="*/ 102 w 158"/>
              <a:gd name="T27" fmla="*/ 1 h 142"/>
              <a:gd name="T28" fmla="*/ 112 w 158"/>
              <a:gd name="T29" fmla="*/ 0 h 142"/>
              <a:gd name="T30" fmla="*/ 129 w 158"/>
              <a:gd name="T31" fmla="*/ 4 h 142"/>
              <a:gd name="T32" fmla="*/ 144 w 158"/>
              <a:gd name="T33" fmla="*/ 14 h 142"/>
              <a:gd name="T34" fmla="*/ 154 w 158"/>
              <a:gd name="T35" fmla="*/ 29 h 142"/>
              <a:gd name="T36" fmla="*/ 158 w 158"/>
              <a:gd name="T37" fmla="*/ 47 h 142"/>
              <a:gd name="T38" fmla="*/ 156 w 158"/>
              <a:gd name="T39" fmla="*/ 57 h 142"/>
              <a:gd name="T40" fmla="*/ 150 w 158"/>
              <a:gd name="T41" fmla="*/ 74 h 142"/>
              <a:gd name="T42" fmla="*/ 85 w 158"/>
              <a:gd name="T43" fmla="*/ 139 h 142"/>
              <a:gd name="T44" fmla="*/ 83 w 158"/>
              <a:gd name="T45" fmla="*/ 141 h 142"/>
              <a:gd name="T46" fmla="*/ 78 w 158"/>
              <a:gd name="T47" fmla="*/ 142 h 142"/>
              <a:gd name="T48" fmla="*/ 46 w 158"/>
              <a:gd name="T49" fmla="*/ 9 h 142"/>
              <a:gd name="T50" fmla="*/ 32 w 158"/>
              <a:gd name="T51" fmla="*/ 13 h 142"/>
              <a:gd name="T52" fmla="*/ 20 w 158"/>
              <a:gd name="T53" fmla="*/ 21 h 142"/>
              <a:gd name="T54" fmla="*/ 12 w 158"/>
              <a:gd name="T55" fmla="*/ 32 h 142"/>
              <a:gd name="T56" fmla="*/ 9 w 158"/>
              <a:gd name="T57" fmla="*/ 47 h 142"/>
              <a:gd name="T58" fmla="*/ 10 w 158"/>
              <a:gd name="T59" fmla="*/ 54 h 142"/>
              <a:gd name="T60" fmla="*/ 16 w 158"/>
              <a:gd name="T61" fmla="*/ 68 h 142"/>
              <a:gd name="T62" fmla="*/ 79 w 158"/>
              <a:gd name="T63" fmla="*/ 132 h 142"/>
              <a:gd name="T64" fmla="*/ 137 w 158"/>
              <a:gd name="T65" fmla="*/ 74 h 142"/>
              <a:gd name="T66" fmla="*/ 145 w 158"/>
              <a:gd name="T67" fmla="*/ 61 h 142"/>
              <a:gd name="T68" fmla="*/ 148 w 158"/>
              <a:gd name="T69" fmla="*/ 47 h 142"/>
              <a:gd name="T70" fmla="*/ 147 w 158"/>
              <a:gd name="T71" fmla="*/ 39 h 142"/>
              <a:gd name="T72" fmla="*/ 143 w 158"/>
              <a:gd name="T73" fmla="*/ 27 h 142"/>
              <a:gd name="T74" fmla="*/ 132 w 158"/>
              <a:gd name="T75" fmla="*/ 16 h 142"/>
              <a:gd name="T76" fmla="*/ 118 w 158"/>
              <a:gd name="T77" fmla="*/ 11 h 142"/>
              <a:gd name="T78" fmla="*/ 112 w 158"/>
              <a:gd name="T79" fmla="*/ 9 h 142"/>
              <a:gd name="T80" fmla="*/ 97 w 158"/>
              <a:gd name="T81" fmla="*/ 13 h 142"/>
              <a:gd name="T82" fmla="*/ 85 w 158"/>
              <a:gd name="T83" fmla="*/ 21 h 142"/>
              <a:gd name="T84" fmla="*/ 83 w 158"/>
              <a:gd name="T85" fmla="*/ 23 h 142"/>
              <a:gd name="T86" fmla="*/ 80 w 158"/>
              <a:gd name="T87" fmla="*/ 24 h 142"/>
              <a:gd name="T88" fmla="*/ 77 w 158"/>
              <a:gd name="T89" fmla="*/ 24 h 142"/>
              <a:gd name="T90" fmla="*/ 75 w 158"/>
              <a:gd name="T91" fmla="*/ 23 h 142"/>
              <a:gd name="T92" fmla="*/ 73 w 158"/>
              <a:gd name="T93" fmla="*/ 21 h 142"/>
              <a:gd name="T94" fmla="*/ 61 w 158"/>
              <a:gd name="T95" fmla="*/ 13 h 142"/>
              <a:gd name="T96" fmla="*/ 46 w 158"/>
              <a:gd name="T97" fmla="*/ 9 h 142"/>
              <a:gd name="T98" fmla="*/ 76 w 158"/>
              <a:gd name="T99" fmla="*/ 17 h 142"/>
              <a:gd name="T100" fmla="*/ 76 w 158"/>
              <a:gd name="T101" fmla="*/ 17 h 142"/>
              <a:gd name="T102" fmla="*/ 76 w 158"/>
              <a:gd name="T103"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42">
                <a:moveTo>
                  <a:pt x="78" y="142"/>
                </a:moveTo>
                <a:lnTo>
                  <a:pt x="78" y="142"/>
                </a:lnTo>
                <a:lnTo>
                  <a:pt x="76" y="141"/>
                </a:lnTo>
                <a:lnTo>
                  <a:pt x="72" y="139"/>
                </a:lnTo>
                <a:lnTo>
                  <a:pt x="15" y="81"/>
                </a:lnTo>
                <a:lnTo>
                  <a:pt x="15" y="81"/>
                </a:lnTo>
                <a:lnTo>
                  <a:pt x="9" y="74"/>
                </a:lnTo>
                <a:lnTo>
                  <a:pt x="3" y="66"/>
                </a:lnTo>
                <a:lnTo>
                  <a:pt x="1" y="57"/>
                </a:lnTo>
                <a:lnTo>
                  <a:pt x="0" y="47"/>
                </a:lnTo>
                <a:lnTo>
                  <a:pt x="0" y="47"/>
                </a:lnTo>
                <a:lnTo>
                  <a:pt x="1" y="37"/>
                </a:lnTo>
                <a:lnTo>
                  <a:pt x="3" y="29"/>
                </a:lnTo>
                <a:lnTo>
                  <a:pt x="8" y="21"/>
                </a:lnTo>
                <a:lnTo>
                  <a:pt x="14" y="14"/>
                </a:lnTo>
                <a:lnTo>
                  <a:pt x="20" y="8"/>
                </a:lnTo>
                <a:lnTo>
                  <a:pt x="29" y="4"/>
                </a:lnTo>
                <a:lnTo>
                  <a:pt x="37" y="1"/>
                </a:lnTo>
                <a:lnTo>
                  <a:pt x="46" y="0"/>
                </a:lnTo>
                <a:lnTo>
                  <a:pt x="46" y="0"/>
                </a:lnTo>
                <a:lnTo>
                  <a:pt x="55" y="1"/>
                </a:lnTo>
                <a:lnTo>
                  <a:pt x="64" y="4"/>
                </a:lnTo>
                <a:lnTo>
                  <a:pt x="71" y="8"/>
                </a:lnTo>
                <a:lnTo>
                  <a:pt x="79" y="14"/>
                </a:lnTo>
                <a:lnTo>
                  <a:pt x="79" y="14"/>
                </a:lnTo>
                <a:lnTo>
                  <a:pt x="86" y="8"/>
                </a:lnTo>
                <a:lnTo>
                  <a:pt x="94" y="4"/>
                </a:lnTo>
                <a:lnTo>
                  <a:pt x="102" y="1"/>
                </a:lnTo>
                <a:lnTo>
                  <a:pt x="112" y="0"/>
                </a:lnTo>
                <a:lnTo>
                  <a:pt x="112" y="0"/>
                </a:lnTo>
                <a:lnTo>
                  <a:pt x="121" y="1"/>
                </a:lnTo>
                <a:lnTo>
                  <a:pt x="129" y="4"/>
                </a:lnTo>
                <a:lnTo>
                  <a:pt x="137" y="8"/>
                </a:lnTo>
                <a:lnTo>
                  <a:pt x="144" y="14"/>
                </a:lnTo>
                <a:lnTo>
                  <a:pt x="150" y="21"/>
                </a:lnTo>
                <a:lnTo>
                  <a:pt x="154" y="29"/>
                </a:lnTo>
                <a:lnTo>
                  <a:pt x="156" y="37"/>
                </a:lnTo>
                <a:lnTo>
                  <a:pt x="158" y="47"/>
                </a:lnTo>
                <a:lnTo>
                  <a:pt x="158" y="47"/>
                </a:lnTo>
                <a:lnTo>
                  <a:pt x="156" y="57"/>
                </a:lnTo>
                <a:lnTo>
                  <a:pt x="154" y="66"/>
                </a:lnTo>
                <a:lnTo>
                  <a:pt x="150" y="74"/>
                </a:lnTo>
                <a:lnTo>
                  <a:pt x="143" y="81"/>
                </a:lnTo>
                <a:lnTo>
                  <a:pt x="85" y="139"/>
                </a:lnTo>
                <a:lnTo>
                  <a:pt x="85" y="139"/>
                </a:lnTo>
                <a:lnTo>
                  <a:pt x="83" y="141"/>
                </a:lnTo>
                <a:lnTo>
                  <a:pt x="78" y="142"/>
                </a:lnTo>
                <a:lnTo>
                  <a:pt x="78" y="142"/>
                </a:lnTo>
                <a:close/>
                <a:moveTo>
                  <a:pt x="46" y="9"/>
                </a:moveTo>
                <a:lnTo>
                  <a:pt x="46" y="9"/>
                </a:lnTo>
                <a:lnTo>
                  <a:pt x="39" y="11"/>
                </a:lnTo>
                <a:lnTo>
                  <a:pt x="32" y="13"/>
                </a:lnTo>
                <a:lnTo>
                  <a:pt x="25" y="16"/>
                </a:lnTo>
                <a:lnTo>
                  <a:pt x="20" y="21"/>
                </a:lnTo>
                <a:lnTo>
                  <a:pt x="16" y="27"/>
                </a:lnTo>
                <a:lnTo>
                  <a:pt x="12" y="32"/>
                </a:lnTo>
                <a:lnTo>
                  <a:pt x="10" y="39"/>
                </a:lnTo>
                <a:lnTo>
                  <a:pt x="9" y="47"/>
                </a:lnTo>
                <a:lnTo>
                  <a:pt x="9" y="47"/>
                </a:lnTo>
                <a:lnTo>
                  <a:pt x="10" y="54"/>
                </a:lnTo>
                <a:lnTo>
                  <a:pt x="12" y="61"/>
                </a:lnTo>
                <a:lnTo>
                  <a:pt x="16" y="68"/>
                </a:lnTo>
                <a:lnTo>
                  <a:pt x="22" y="74"/>
                </a:lnTo>
                <a:lnTo>
                  <a:pt x="79" y="132"/>
                </a:lnTo>
                <a:lnTo>
                  <a:pt x="137" y="74"/>
                </a:lnTo>
                <a:lnTo>
                  <a:pt x="137" y="74"/>
                </a:lnTo>
                <a:lnTo>
                  <a:pt x="141" y="68"/>
                </a:lnTo>
                <a:lnTo>
                  <a:pt x="145" y="61"/>
                </a:lnTo>
                <a:lnTo>
                  <a:pt x="147" y="54"/>
                </a:lnTo>
                <a:lnTo>
                  <a:pt x="148" y="47"/>
                </a:lnTo>
                <a:lnTo>
                  <a:pt x="148" y="47"/>
                </a:lnTo>
                <a:lnTo>
                  <a:pt x="147" y="39"/>
                </a:lnTo>
                <a:lnTo>
                  <a:pt x="146" y="32"/>
                </a:lnTo>
                <a:lnTo>
                  <a:pt x="143" y="27"/>
                </a:lnTo>
                <a:lnTo>
                  <a:pt x="138" y="21"/>
                </a:lnTo>
                <a:lnTo>
                  <a:pt x="132" y="16"/>
                </a:lnTo>
                <a:lnTo>
                  <a:pt x="125" y="13"/>
                </a:lnTo>
                <a:lnTo>
                  <a:pt x="118" y="11"/>
                </a:lnTo>
                <a:lnTo>
                  <a:pt x="112" y="9"/>
                </a:lnTo>
                <a:lnTo>
                  <a:pt x="112" y="9"/>
                </a:lnTo>
                <a:lnTo>
                  <a:pt x="103" y="11"/>
                </a:lnTo>
                <a:lnTo>
                  <a:pt x="97" y="13"/>
                </a:lnTo>
                <a:lnTo>
                  <a:pt x="91" y="16"/>
                </a:lnTo>
                <a:lnTo>
                  <a:pt x="85" y="21"/>
                </a:lnTo>
                <a:lnTo>
                  <a:pt x="85" y="21"/>
                </a:lnTo>
                <a:lnTo>
                  <a:pt x="83" y="23"/>
                </a:lnTo>
                <a:lnTo>
                  <a:pt x="83" y="23"/>
                </a:lnTo>
                <a:lnTo>
                  <a:pt x="80" y="24"/>
                </a:lnTo>
                <a:lnTo>
                  <a:pt x="79" y="26"/>
                </a:lnTo>
                <a:lnTo>
                  <a:pt x="77" y="24"/>
                </a:lnTo>
                <a:lnTo>
                  <a:pt x="75" y="23"/>
                </a:lnTo>
                <a:lnTo>
                  <a:pt x="75" y="23"/>
                </a:lnTo>
                <a:lnTo>
                  <a:pt x="73" y="21"/>
                </a:lnTo>
                <a:lnTo>
                  <a:pt x="73" y="21"/>
                </a:lnTo>
                <a:lnTo>
                  <a:pt x="68" y="16"/>
                </a:lnTo>
                <a:lnTo>
                  <a:pt x="61" y="13"/>
                </a:lnTo>
                <a:lnTo>
                  <a:pt x="54" y="11"/>
                </a:lnTo>
                <a:lnTo>
                  <a:pt x="46" y="9"/>
                </a:lnTo>
                <a:lnTo>
                  <a:pt x="46" y="9"/>
                </a:lnTo>
                <a:close/>
                <a:moveTo>
                  <a:pt x="76" y="17"/>
                </a:moveTo>
                <a:lnTo>
                  <a:pt x="76" y="17"/>
                </a:lnTo>
                <a:lnTo>
                  <a:pt x="76" y="17"/>
                </a:lnTo>
                <a:lnTo>
                  <a:pt x="76" y="17"/>
                </a:lnTo>
                <a:lnTo>
                  <a:pt x="76" y="17"/>
                </a:lnTo>
                <a:lnTo>
                  <a:pt x="76" y="17"/>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0" name="TextBox 19"/>
          <p:cNvSpPr txBox="1"/>
          <p:nvPr/>
        </p:nvSpPr>
        <p:spPr>
          <a:xfrm>
            <a:off x="4487145" y="4010192"/>
            <a:ext cx="2360216" cy="738664"/>
          </a:xfrm>
          <a:prstGeom prst="rect">
            <a:avLst/>
          </a:prstGeom>
          <a:noFill/>
        </p:spPr>
        <p:txBody>
          <a:bodyPr wrap="square" lIns="0" tIns="0" rIns="0" bIns="0" rtlCol="0">
            <a:spAutoFit/>
          </a:bodyPr>
          <a:lstStyle/>
          <a:p>
            <a:r>
              <a:rPr lang="en-US" sz="1600" dirty="0" smtClean="0">
                <a:solidFill>
                  <a:schemeClr val="tx1">
                    <a:lumMod val="75000"/>
                    <a:lumOff val="25000"/>
                  </a:schemeClr>
                </a:solidFill>
              </a:rPr>
              <a:t>These brands leverage A brand’s image, co-opting the strength of that brand</a:t>
            </a:r>
          </a:p>
        </p:txBody>
      </p:sp>
      <p:sp>
        <p:nvSpPr>
          <p:cNvPr id="21" name="TextBox 20"/>
          <p:cNvSpPr txBox="1"/>
          <p:nvPr/>
        </p:nvSpPr>
        <p:spPr>
          <a:xfrm>
            <a:off x="1371596" y="3976960"/>
            <a:ext cx="2348558" cy="738664"/>
          </a:xfrm>
          <a:prstGeom prst="rect">
            <a:avLst/>
          </a:prstGeom>
          <a:noFill/>
        </p:spPr>
        <p:txBody>
          <a:bodyPr wrap="square" lIns="0" tIns="0" rIns="0" bIns="0" rtlCol="0">
            <a:spAutoFit/>
          </a:bodyPr>
          <a:lstStyle/>
          <a:p>
            <a:pPr algn="r"/>
            <a:r>
              <a:rPr lang="en-US" sz="1600" dirty="0" smtClean="0">
                <a:solidFill>
                  <a:schemeClr val="tx1">
                    <a:lumMod val="75000"/>
                    <a:lumOff val="25000"/>
                  </a:schemeClr>
                </a:solidFill>
              </a:rPr>
              <a:t>Budget brands offering low-priced alternatives to commoditized products</a:t>
            </a:r>
          </a:p>
        </p:txBody>
      </p:sp>
      <p:sp>
        <p:nvSpPr>
          <p:cNvPr id="27" name="Rectangle 26"/>
          <p:cNvSpPr/>
          <p:nvPr/>
        </p:nvSpPr>
        <p:spPr>
          <a:xfrm>
            <a:off x="1233360" y="3530009"/>
            <a:ext cx="2726732"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75000"/>
                    <a:lumOff val="25000"/>
                  </a:schemeClr>
                </a:solidFill>
              </a:rPr>
              <a:t>Retailer’s Motivation</a:t>
            </a:r>
            <a:endParaRPr lang="en-US" dirty="0">
              <a:solidFill>
                <a:schemeClr val="tx1">
                  <a:lumMod val="75000"/>
                  <a:lumOff val="25000"/>
                </a:schemeClr>
              </a:solidFill>
            </a:endParaRPr>
          </a:p>
        </p:txBody>
      </p:sp>
      <p:sp>
        <p:nvSpPr>
          <p:cNvPr id="28" name="Rectangle 27"/>
          <p:cNvSpPr/>
          <p:nvPr/>
        </p:nvSpPr>
        <p:spPr>
          <a:xfrm rot="5400000">
            <a:off x="3037204" y="3060724"/>
            <a:ext cx="2232548" cy="34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Source of PL Power</a:t>
            </a:r>
            <a:endParaRPr lang="en-US" dirty="0">
              <a:solidFill>
                <a:schemeClr val="tx1">
                  <a:lumMod val="75000"/>
                  <a:lumOff val="25000"/>
                </a:schemeClr>
              </a:solidFill>
            </a:endParaRPr>
          </a:p>
        </p:txBody>
      </p:sp>
      <p:sp>
        <p:nvSpPr>
          <p:cNvPr id="29" name="Text Box 20"/>
          <p:cNvSpPr txBox="1">
            <a:spLocks noChangeArrowheads="1"/>
          </p:cNvSpPr>
          <p:nvPr/>
        </p:nvSpPr>
        <p:spPr bwMode="auto">
          <a:xfrm>
            <a:off x="9236979" y="1717796"/>
            <a:ext cx="2831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Gross Margin</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OPP competition</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Sourcing flexibility</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Merch ladder</a:t>
            </a:r>
          </a:p>
        </p:txBody>
      </p:sp>
      <p:sp>
        <p:nvSpPr>
          <p:cNvPr id="30" name="Text Box 21"/>
          <p:cNvSpPr txBox="1">
            <a:spLocks noChangeArrowheads="1"/>
          </p:cNvSpPr>
          <p:nvPr/>
        </p:nvSpPr>
        <p:spPr bwMode="auto">
          <a:xfrm>
            <a:off x="9236979" y="2737307"/>
            <a:ext cx="2776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Banner image</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Innovation</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Differentiation</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Loyalty</a:t>
            </a:r>
          </a:p>
        </p:txBody>
      </p:sp>
      <p:sp>
        <p:nvSpPr>
          <p:cNvPr id="31" name="Text Box 21"/>
          <p:cNvSpPr txBox="1">
            <a:spLocks noChangeArrowheads="1"/>
          </p:cNvSpPr>
          <p:nvPr/>
        </p:nvSpPr>
        <p:spPr bwMode="auto">
          <a:xfrm>
            <a:off x="9236979" y="3737818"/>
            <a:ext cx="2776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Relies on national brand’s equity</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Similar graphics, ingredients</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I</a:t>
            </a:r>
            <a:r>
              <a:rPr lang="en-US" altLang="en-US" sz="1200" dirty="0" smtClean="0">
                <a:solidFill>
                  <a:schemeClr val="tx1">
                    <a:lumMod val="75000"/>
                    <a:lumOff val="25000"/>
                  </a:schemeClr>
                </a:solidFill>
              </a:rPr>
              <a:t>nvites </a:t>
            </a:r>
            <a:r>
              <a:rPr lang="en-US" altLang="en-US" sz="1200" dirty="0">
                <a:solidFill>
                  <a:schemeClr val="tx1">
                    <a:lumMod val="75000"/>
                    <a:lumOff val="25000"/>
                  </a:schemeClr>
                </a:solidFill>
              </a:rPr>
              <a:t>price/value comparison</a:t>
            </a:r>
          </a:p>
        </p:txBody>
      </p:sp>
      <p:sp>
        <p:nvSpPr>
          <p:cNvPr id="32" name="Text Box 22"/>
          <p:cNvSpPr txBox="1">
            <a:spLocks noChangeArrowheads="1"/>
          </p:cNvSpPr>
          <p:nvPr/>
        </p:nvSpPr>
        <p:spPr bwMode="auto">
          <a:xfrm>
            <a:off x="9225880" y="4748856"/>
            <a:ext cx="2755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Makes its own “light”</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Unique ingredients, packaging</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Limits comparability</a:t>
            </a:r>
          </a:p>
          <a:p>
            <a:pPr marL="285750" indent="-285750" defTabSz="914400" eaLnBrk="1" hangingPunct="1">
              <a:buFont typeface="Arial" panose="020B0604020202020204" pitchFamily="34" charset="0"/>
              <a:buChar char="•"/>
            </a:pPr>
            <a:r>
              <a:rPr lang="en-US" altLang="en-US" sz="1200" dirty="0">
                <a:solidFill>
                  <a:schemeClr val="tx1">
                    <a:lumMod val="75000"/>
                    <a:lumOff val="25000"/>
                  </a:schemeClr>
                </a:solidFill>
              </a:rPr>
              <a:t>Often cross-category umbrella</a:t>
            </a:r>
          </a:p>
        </p:txBody>
      </p:sp>
      <p:sp>
        <p:nvSpPr>
          <p:cNvPr id="33" name="Freeform 13"/>
          <p:cNvSpPr>
            <a:spLocks noChangeAspect="1" noEditPoints="1"/>
          </p:cNvSpPr>
          <p:nvPr/>
        </p:nvSpPr>
        <p:spPr bwMode="auto">
          <a:xfrm>
            <a:off x="8561270" y="3737818"/>
            <a:ext cx="675709" cy="393841"/>
          </a:xfrm>
          <a:custGeom>
            <a:avLst/>
            <a:gdLst>
              <a:gd name="T0" fmla="*/ 68 w 175"/>
              <a:gd name="T1" fmla="*/ 81 h 102"/>
              <a:gd name="T2" fmla="*/ 52 w 175"/>
              <a:gd name="T3" fmla="*/ 51 h 102"/>
              <a:gd name="T4" fmla="*/ 62 w 175"/>
              <a:gd name="T5" fmla="*/ 26 h 102"/>
              <a:gd name="T6" fmla="*/ 88 w 175"/>
              <a:gd name="T7" fmla="*/ 15 h 102"/>
              <a:gd name="T8" fmla="*/ 118 w 175"/>
              <a:gd name="T9" fmla="*/ 31 h 102"/>
              <a:gd name="T10" fmla="*/ 123 w 175"/>
              <a:gd name="T11" fmla="*/ 58 h 102"/>
              <a:gd name="T12" fmla="*/ 101 w 175"/>
              <a:gd name="T13" fmla="*/ 84 h 102"/>
              <a:gd name="T14" fmla="*/ 88 w 175"/>
              <a:gd name="T15" fmla="*/ 25 h 102"/>
              <a:gd name="T16" fmla="*/ 65 w 175"/>
              <a:gd name="T17" fmla="*/ 36 h 102"/>
              <a:gd name="T18" fmla="*/ 61 w 175"/>
              <a:gd name="T19" fmla="*/ 57 h 102"/>
              <a:gd name="T20" fmla="*/ 77 w 175"/>
              <a:gd name="T21" fmla="*/ 76 h 102"/>
              <a:gd name="T22" fmla="*/ 98 w 175"/>
              <a:gd name="T23" fmla="*/ 76 h 102"/>
              <a:gd name="T24" fmla="*/ 114 w 175"/>
              <a:gd name="T25" fmla="*/ 57 h 102"/>
              <a:gd name="T26" fmla="*/ 111 w 175"/>
              <a:gd name="T27" fmla="*/ 36 h 102"/>
              <a:gd name="T28" fmla="*/ 88 w 175"/>
              <a:gd name="T29" fmla="*/ 25 h 102"/>
              <a:gd name="T30" fmla="*/ 70 w 175"/>
              <a:gd name="T31" fmla="*/ 101 h 102"/>
              <a:gd name="T32" fmla="*/ 22 w 175"/>
              <a:gd name="T33" fmla="*/ 76 h 102"/>
              <a:gd name="T34" fmla="*/ 1 w 175"/>
              <a:gd name="T35" fmla="*/ 55 h 102"/>
              <a:gd name="T36" fmla="*/ 9 w 175"/>
              <a:gd name="T37" fmla="*/ 38 h 102"/>
              <a:gd name="T38" fmla="*/ 45 w 175"/>
              <a:gd name="T39" fmla="*/ 11 h 102"/>
              <a:gd name="T40" fmla="*/ 81 w 175"/>
              <a:gd name="T41" fmla="*/ 0 h 102"/>
              <a:gd name="T42" fmla="*/ 116 w 175"/>
              <a:gd name="T43" fmla="*/ 6 h 102"/>
              <a:gd name="T44" fmla="*/ 164 w 175"/>
              <a:gd name="T45" fmla="*/ 35 h 102"/>
              <a:gd name="T46" fmla="*/ 175 w 175"/>
              <a:gd name="T47" fmla="*/ 49 h 102"/>
              <a:gd name="T48" fmla="*/ 175 w 175"/>
              <a:gd name="T49" fmla="*/ 50 h 102"/>
              <a:gd name="T50" fmla="*/ 175 w 175"/>
              <a:gd name="T51" fmla="*/ 51 h 102"/>
              <a:gd name="T52" fmla="*/ 175 w 175"/>
              <a:gd name="T53" fmla="*/ 52 h 102"/>
              <a:gd name="T54" fmla="*/ 175 w 175"/>
              <a:gd name="T55" fmla="*/ 52 h 102"/>
              <a:gd name="T56" fmla="*/ 175 w 175"/>
              <a:gd name="T57" fmla="*/ 53 h 102"/>
              <a:gd name="T58" fmla="*/ 174 w 175"/>
              <a:gd name="T59" fmla="*/ 56 h 102"/>
              <a:gd name="T60" fmla="*/ 158 w 175"/>
              <a:gd name="T61" fmla="*/ 73 h 102"/>
              <a:gd name="T62" fmla="*/ 116 w 175"/>
              <a:gd name="T63" fmla="*/ 97 h 102"/>
              <a:gd name="T64" fmla="*/ 88 w 175"/>
              <a:gd name="T65" fmla="*/ 10 h 102"/>
              <a:gd name="T66" fmla="*/ 50 w 175"/>
              <a:gd name="T67" fmla="*/ 19 h 102"/>
              <a:gd name="T68" fmla="*/ 15 w 175"/>
              <a:gd name="T69" fmla="*/ 44 h 102"/>
              <a:gd name="T70" fmla="*/ 10 w 175"/>
              <a:gd name="T71" fmla="*/ 52 h 102"/>
              <a:gd name="T72" fmla="*/ 39 w 175"/>
              <a:gd name="T73" fmla="*/ 78 h 102"/>
              <a:gd name="T74" fmla="*/ 80 w 175"/>
              <a:gd name="T75" fmla="*/ 93 h 102"/>
              <a:gd name="T76" fmla="*/ 126 w 175"/>
              <a:gd name="T77" fmla="*/ 83 h 102"/>
              <a:gd name="T78" fmla="*/ 160 w 175"/>
              <a:gd name="T79" fmla="*/ 58 h 102"/>
              <a:gd name="T80" fmla="*/ 166 w 175"/>
              <a:gd name="T81" fmla="*/ 52 h 102"/>
              <a:gd name="T82" fmla="*/ 166 w 175"/>
              <a:gd name="T83" fmla="*/ 51 h 102"/>
              <a:gd name="T84" fmla="*/ 166 w 175"/>
              <a:gd name="T85" fmla="*/ 51 h 102"/>
              <a:gd name="T86" fmla="*/ 166 w 175"/>
              <a:gd name="T87" fmla="*/ 50 h 102"/>
              <a:gd name="T88" fmla="*/ 148 w 175"/>
              <a:gd name="T89" fmla="*/ 34 h 102"/>
              <a:gd name="T90" fmla="*/ 103 w 175"/>
              <a:gd name="T91" fmla="*/ 11 h 102"/>
              <a:gd name="T92" fmla="*/ 88 w 175"/>
              <a:gd name="T93" fmla="*/ 66 h 102"/>
              <a:gd name="T94" fmla="*/ 73 w 175"/>
              <a:gd name="T95" fmla="*/ 51 h 102"/>
              <a:gd name="T96" fmla="*/ 88 w 175"/>
              <a:gd name="T97" fmla="*/ 36 h 102"/>
              <a:gd name="T98" fmla="*/ 103 w 175"/>
              <a:gd name="T99" fmla="*/ 51 h 102"/>
              <a:gd name="T100" fmla="*/ 88 w 175"/>
              <a:gd name="T101" fmla="*/ 66 h 102"/>
              <a:gd name="T102" fmla="*/ 83 w 175"/>
              <a:gd name="T103" fmla="*/ 46 h 102"/>
              <a:gd name="T104" fmla="*/ 83 w 175"/>
              <a:gd name="T105" fmla="*/ 56 h 102"/>
              <a:gd name="T106" fmla="*/ 92 w 175"/>
              <a:gd name="T107" fmla="*/ 56 h 102"/>
              <a:gd name="T108" fmla="*/ 92 w 175"/>
              <a:gd name="T109"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02">
                <a:moveTo>
                  <a:pt x="88" y="87"/>
                </a:moveTo>
                <a:lnTo>
                  <a:pt x="88" y="87"/>
                </a:lnTo>
                <a:lnTo>
                  <a:pt x="81" y="87"/>
                </a:lnTo>
                <a:lnTo>
                  <a:pt x="74" y="84"/>
                </a:lnTo>
                <a:lnTo>
                  <a:pt x="68" y="81"/>
                </a:lnTo>
                <a:lnTo>
                  <a:pt x="62" y="76"/>
                </a:lnTo>
                <a:lnTo>
                  <a:pt x="58" y="72"/>
                </a:lnTo>
                <a:lnTo>
                  <a:pt x="54" y="65"/>
                </a:lnTo>
                <a:lnTo>
                  <a:pt x="52" y="58"/>
                </a:lnTo>
                <a:lnTo>
                  <a:pt x="52" y="51"/>
                </a:lnTo>
                <a:lnTo>
                  <a:pt x="52" y="51"/>
                </a:lnTo>
                <a:lnTo>
                  <a:pt x="52" y="44"/>
                </a:lnTo>
                <a:lnTo>
                  <a:pt x="54" y="37"/>
                </a:lnTo>
                <a:lnTo>
                  <a:pt x="58" y="31"/>
                </a:lnTo>
                <a:lnTo>
                  <a:pt x="62" y="26"/>
                </a:lnTo>
                <a:lnTo>
                  <a:pt x="68" y="21"/>
                </a:lnTo>
                <a:lnTo>
                  <a:pt x="74" y="18"/>
                </a:lnTo>
                <a:lnTo>
                  <a:pt x="81" y="15"/>
                </a:lnTo>
                <a:lnTo>
                  <a:pt x="88" y="15"/>
                </a:lnTo>
                <a:lnTo>
                  <a:pt x="88" y="15"/>
                </a:lnTo>
                <a:lnTo>
                  <a:pt x="95" y="15"/>
                </a:lnTo>
                <a:lnTo>
                  <a:pt x="101" y="18"/>
                </a:lnTo>
                <a:lnTo>
                  <a:pt x="108" y="21"/>
                </a:lnTo>
                <a:lnTo>
                  <a:pt x="113" y="26"/>
                </a:lnTo>
                <a:lnTo>
                  <a:pt x="118" y="31"/>
                </a:lnTo>
                <a:lnTo>
                  <a:pt x="121" y="37"/>
                </a:lnTo>
                <a:lnTo>
                  <a:pt x="123" y="44"/>
                </a:lnTo>
                <a:lnTo>
                  <a:pt x="124" y="51"/>
                </a:lnTo>
                <a:lnTo>
                  <a:pt x="124" y="51"/>
                </a:lnTo>
                <a:lnTo>
                  <a:pt x="123" y="58"/>
                </a:lnTo>
                <a:lnTo>
                  <a:pt x="121" y="65"/>
                </a:lnTo>
                <a:lnTo>
                  <a:pt x="118" y="72"/>
                </a:lnTo>
                <a:lnTo>
                  <a:pt x="113" y="76"/>
                </a:lnTo>
                <a:lnTo>
                  <a:pt x="108" y="81"/>
                </a:lnTo>
                <a:lnTo>
                  <a:pt x="101" y="84"/>
                </a:lnTo>
                <a:lnTo>
                  <a:pt x="95" y="87"/>
                </a:lnTo>
                <a:lnTo>
                  <a:pt x="88" y="87"/>
                </a:lnTo>
                <a:lnTo>
                  <a:pt x="88" y="87"/>
                </a:lnTo>
                <a:close/>
                <a:moveTo>
                  <a:pt x="88" y="25"/>
                </a:moveTo>
                <a:lnTo>
                  <a:pt x="88" y="25"/>
                </a:lnTo>
                <a:lnTo>
                  <a:pt x="82" y="25"/>
                </a:lnTo>
                <a:lnTo>
                  <a:pt x="77" y="26"/>
                </a:lnTo>
                <a:lnTo>
                  <a:pt x="73" y="29"/>
                </a:lnTo>
                <a:lnTo>
                  <a:pt x="68" y="33"/>
                </a:lnTo>
                <a:lnTo>
                  <a:pt x="65" y="36"/>
                </a:lnTo>
                <a:lnTo>
                  <a:pt x="62" y="41"/>
                </a:lnTo>
                <a:lnTo>
                  <a:pt x="61" y="45"/>
                </a:lnTo>
                <a:lnTo>
                  <a:pt x="60" y="51"/>
                </a:lnTo>
                <a:lnTo>
                  <a:pt x="60" y="51"/>
                </a:lnTo>
                <a:lnTo>
                  <a:pt x="61" y="57"/>
                </a:lnTo>
                <a:lnTo>
                  <a:pt x="62" y="61"/>
                </a:lnTo>
                <a:lnTo>
                  <a:pt x="65" y="66"/>
                </a:lnTo>
                <a:lnTo>
                  <a:pt x="68" y="71"/>
                </a:lnTo>
                <a:lnTo>
                  <a:pt x="73" y="74"/>
                </a:lnTo>
                <a:lnTo>
                  <a:pt x="77" y="76"/>
                </a:lnTo>
                <a:lnTo>
                  <a:pt x="82" y="78"/>
                </a:lnTo>
                <a:lnTo>
                  <a:pt x="88" y="79"/>
                </a:lnTo>
                <a:lnTo>
                  <a:pt x="88" y="79"/>
                </a:lnTo>
                <a:lnTo>
                  <a:pt x="93" y="78"/>
                </a:lnTo>
                <a:lnTo>
                  <a:pt x="98" y="76"/>
                </a:lnTo>
                <a:lnTo>
                  <a:pt x="103" y="74"/>
                </a:lnTo>
                <a:lnTo>
                  <a:pt x="107" y="71"/>
                </a:lnTo>
                <a:lnTo>
                  <a:pt x="111" y="66"/>
                </a:lnTo>
                <a:lnTo>
                  <a:pt x="113" y="61"/>
                </a:lnTo>
                <a:lnTo>
                  <a:pt x="114" y="57"/>
                </a:lnTo>
                <a:lnTo>
                  <a:pt x="115" y="51"/>
                </a:lnTo>
                <a:lnTo>
                  <a:pt x="115" y="51"/>
                </a:lnTo>
                <a:lnTo>
                  <a:pt x="114" y="45"/>
                </a:lnTo>
                <a:lnTo>
                  <a:pt x="113" y="41"/>
                </a:lnTo>
                <a:lnTo>
                  <a:pt x="111" y="36"/>
                </a:lnTo>
                <a:lnTo>
                  <a:pt x="107" y="33"/>
                </a:lnTo>
                <a:lnTo>
                  <a:pt x="103" y="29"/>
                </a:lnTo>
                <a:lnTo>
                  <a:pt x="98" y="26"/>
                </a:lnTo>
                <a:lnTo>
                  <a:pt x="93" y="25"/>
                </a:lnTo>
                <a:lnTo>
                  <a:pt x="88" y="25"/>
                </a:lnTo>
                <a:lnTo>
                  <a:pt x="88" y="25"/>
                </a:lnTo>
                <a:close/>
                <a:moveTo>
                  <a:pt x="88" y="102"/>
                </a:moveTo>
                <a:lnTo>
                  <a:pt x="88" y="102"/>
                </a:lnTo>
                <a:lnTo>
                  <a:pt x="80" y="102"/>
                </a:lnTo>
                <a:lnTo>
                  <a:pt x="70" y="101"/>
                </a:lnTo>
                <a:lnTo>
                  <a:pt x="70" y="101"/>
                </a:lnTo>
                <a:lnTo>
                  <a:pt x="59" y="97"/>
                </a:lnTo>
                <a:lnTo>
                  <a:pt x="46" y="91"/>
                </a:lnTo>
                <a:lnTo>
                  <a:pt x="35" y="84"/>
                </a:lnTo>
                <a:lnTo>
                  <a:pt x="22" y="76"/>
                </a:lnTo>
                <a:lnTo>
                  <a:pt x="22" y="76"/>
                </a:lnTo>
                <a:lnTo>
                  <a:pt x="12" y="67"/>
                </a:lnTo>
                <a:lnTo>
                  <a:pt x="3" y="58"/>
                </a:lnTo>
                <a:lnTo>
                  <a:pt x="3" y="58"/>
                </a:lnTo>
                <a:lnTo>
                  <a:pt x="1" y="55"/>
                </a:lnTo>
                <a:lnTo>
                  <a:pt x="0" y="51"/>
                </a:lnTo>
                <a:lnTo>
                  <a:pt x="1" y="48"/>
                </a:lnTo>
                <a:lnTo>
                  <a:pt x="3" y="44"/>
                </a:lnTo>
                <a:lnTo>
                  <a:pt x="3" y="44"/>
                </a:lnTo>
                <a:lnTo>
                  <a:pt x="9" y="38"/>
                </a:lnTo>
                <a:lnTo>
                  <a:pt x="9" y="38"/>
                </a:lnTo>
                <a:lnTo>
                  <a:pt x="17" y="30"/>
                </a:lnTo>
                <a:lnTo>
                  <a:pt x="27" y="22"/>
                </a:lnTo>
                <a:lnTo>
                  <a:pt x="36" y="16"/>
                </a:lnTo>
                <a:lnTo>
                  <a:pt x="45" y="11"/>
                </a:lnTo>
                <a:lnTo>
                  <a:pt x="45" y="11"/>
                </a:lnTo>
                <a:lnTo>
                  <a:pt x="60" y="5"/>
                </a:lnTo>
                <a:lnTo>
                  <a:pt x="73" y="1"/>
                </a:lnTo>
                <a:lnTo>
                  <a:pt x="73" y="1"/>
                </a:lnTo>
                <a:lnTo>
                  <a:pt x="81" y="0"/>
                </a:lnTo>
                <a:lnTo>
                  <a:pt x="89" y="0"/>
                </a:lnTo>
                <a:lnTo>
                  <a:pt x="97" y="0"/>
                </a:lnTo>
                <a:lnTo>
                  <a:pt x="105" y="3"/>
                </a:lnTo>
                <a:lnTo>
                  <a:pt x="105" y="3"/>
                </a:lnTo>
                <a:lnTo>
                  <a:pt x="116" y="6"/>
                </a:lnTo>
                <a:lnTo>
                  <a:pt x="129" y="11"/>
                </a:lnTo>
                <a:lnTo>
                  <a:pt x="142" y="18"/>
                </a:lnTo>
                <a:lnTo>
                  <a:pt x="153" y="27"/>
                </a:lnTo>
                <a:lnTo>
                  <a:pt x="153" y="27"/>
                </a:lnTo>
                <a:lnTo>
                  <a:pt x="164" y="35"/>
                </a:lnTo>
                <a:lnTo>
                  <a:pt x="172" y="44"/>
                </a:lnTo>
                <a:lnTo>
                  <a:pt x="172" y="44"/>
                </a:lnTo>
                <a:lnTo>
                  <a:pt x="174" y="46"/>
                </a:lnTo>
                <a:lnTo>
                  <a:pt x="175" y="49"/>
                </a:lnTo>
                <a:lnTo>
                  <a:pt x="175" y="49"/>
                </a:lnTo>
                <a:lnTo>
                  <a:pt x="175" y="50"/>
                </a:lnTo>
                <a:lnTo>
                  <a:pt x="175" y="50"/>
                </a:lnTo>
                <a:lnTo>
                  <a:pt x="175" y="50"/>
                </a:lnTo>
                <a:lnTo>
                  <a:pt x="175" y="50"/>
                </a:lnTo>
                <a:lnTo>
                  <a:pt x="175" y="50"/>
                </a:lnTo>
                <a:lnTo>
                  <a:pt x="175" y="50"/>
                </a:lnTo>
                <a:lnTo>
                  <a:pt x="175" y="50"/>
                </a:lnTo>
                <a:lnTo>
                  <a:pt x="175" y="50"/>
                </a:lnTo>
                <a:lnTo>
                  <a:pt x="175" y="50"/>
                </a:lnTo>
                <a:lnTo>
                  <a:pt x="175" y="51"/>
                </a:lnTo>
                <a:lnTo>
                  <a:pt x="175" y="51"/>
                </a:lnTo>
                <a:lnTo>
                  <a:pt x="175" y="51"/>
                </a:lnTo>
                <a:lnTo>
                  <a:pt x="175" y="51"/>
                </a:lnTo>
                <a:lnTo>
                  <a:pt x="175" y="52"/>
                </a:lnTo>
                <a:lnTo>
                  <a:pt x="175" y="52"/>
                </a:lnTo>
                <a:lnTo>
                  <a:pt x="175" y="52"/>
                </a:lnTo>
                <a:lnTo>
                  <a:pt x="175" y="52"/>
                </a:lnTo>
                <a:lnTo>
                  <a:pt x="175" y="52"/>
                </a:lnTo>
                <a:lnTo>
                  <a:pt x="175" y="52"/>
                </a:lnTo>
                <a:lnTo>
                  <a:pt x="175" y="52"/>
                </a:lnTo>
                <a:lnTo>
                  <a:pt x="175" y="52"/>
                </a:lnTo>
                <a:lnTo>
                  <a:pt x="175" y="52"/>
                </a:lnTo>
                <a:lnTo>
                  <a:pt x="175" y="53"/>
                </a:lnTo>
                <a:lnTo>
                  <a:pt x="175" y="53"/>
                </a:lnTo>
                <a:lnTo>
                  <a:pt x="175" y="53"/>
                </a:lnTo>
                <a:lnTo>
                  <a:pt x="175" y="53"/>
                </a:lnTo>
                <a:lnTo>
                  <a:pt x="175" y="53"/>
                </a:lnTo>
                <a:lnTo>
                  <a:pt x="175" y="53"/>
                </a:lnTo>
                <a:lnTo>
                  <a:pt x="175" y="53"/>
                </a:lnTo>
                <a:lnTo>
                  <a:pt x="174" y="56"/>
                </a:lnTo>
                <a:lnTo>
                  <a:pt x="172" y="59"/>
                </a:lnTo>
                <a:lnTo>
                  <a:pt x="172" y="59"/>
                </a:lnTo>
                <a:lnTo>
                  <a:pt x="166" y="65"/>
                </a:lnTo>
                <a:lnTo>
                  <a:pt x="166" y="65"/>
                </a:lnTo>
                <a:lnTo>
                  <a:pt x="158" y="73"/>
                </a:lnTo>
                <a:lnTo>
                  <a:pt x="149" y="80"/>
                </a:lnTo>
                <a:lnTo>
                  <a:pt x="139" y="86"/>
                </a:lnTo>
                <a:lnTo>
                  <a:pt x="130" y="91"/>
                </a:lnTo>
                <a:lnTo>
                  <a:pt x="130" y="91"/>
                </a:lnTo>
                <a:lnTo>
                  <a:pt x="116" y="97"/>
                </a:lnTo>
                <a:lnTo>
                  <a:pt x="103" y="101"/>
                </a:lnTo>
                <a:lnTo>
                  <a:pt x="103" y="101"/>
                </a:lnTo>
                <a:lnTo>
                  <a:pt x="88" y="102"/>
                </a:lnTo>
                <a:lnTo>
                  <a:pt x="88" y="102"/>
                </a:lnTo>
                <a:close/>
                <a:moveTo>
                  <a:pt x="88" y="10"/>
                </a:moveTo>
                <a:lnTo>
                  <a:pt x="88" y="10"/>
                </a:lnTo>
                <a:lnTo>
                  <a:pt x="75" y="11"/>
                </a:lnTo>
                <a:lnTo>
                  <a:pt x="75" y="11"/>
                </a:lnTo>
                <a:lnTo>
                  <a:pt x="62" y="14"/>
                </a:lnTo>
                <a:lnTo>
                  <a:pt x="50" y="19"/>
                </a:lnTo>
                <a:lnTo>
                  <a:pt x="50" y="19"/>
                </a:lnTo>
                <a:lnTo>
                  <a:pt x="40" y="25"/>
                </a:lnTo>
                <a:lnTo>
                  <a:pt x="32" y="30"/>
                </a:lnTo>
                <a:lnTo>
                  <a:pt x="23" y="37"/>
                </a:lnTo>
                <a:lnTo>
                  <a:pt x="15" y="44"/>
                </a:lnTo>
                <a:lnTo>
                  <a:pt x="15" y="44"/>
                </a:lnTo>
                <a:lnTo>
                  <a:pt x="10" y="50"/>
                </a:lnTo>
                <a:lnTo>
                  <a:pt x="10" y="50"/>
                </a:lnTo>
                <a:lnTo>
                  <a:pt x="9" y="51"/>
                </a:lnTo>
                <a:lnTo>
                  <a:pt x="10" y="52"/>
                </a:lnTo>
                <a:lnTo>
                  <a:pt x="10" y="52"/>
                </a:lnTo>
                <a:lnTo>
                  <a:pt x="17" y="60"/>
                </a:lnTo>
                <a:lnTo>
                  <a:pt x="28" y="68"/>
                </a:lnTo>
                <a:lnTo>
                  <a:pt x="28" y="68"/>
                </a:lnTo>
                <a:lnTo>
                  <a:pt x="39" y="78"/>
                </a:lnTo>
                <a:lnTo>
                  <a:pt x="51" y="83"/>
                </a:lnTo>
                <a:lnTo>
                  <a:pt x="61" y="88"/>
                </a:lnTo>
                <a:lnTo>
                  <a:pt x="73" y="91"/>
                </a:lnTo>
                <a:lnTo>
                  <a:pt x="73" y="91"/>
                </a:lnTo>
                <a:lnTo>
                  <a:pt x="80" y="93"/>
                </a:lnTo>
                <a:lnTo>
                  <a:pt x="86" y="94"/>
                </a:lnTo>
                <a:lnTo>
                  <a:pt x="101" y="91"/>
                </a:lnTo>
                <a:lnTo>
                  <a:pt x="101" y="91"/>
                </a:lnTo>
                <a:lnTo>
                  <a:pt x="113" y="89"/>
                </a:lnTo>
                <a:lnTo>
                  <a:pt x="126" y="83"/>
                </a:lnTo>
                <a:lnTo>
                  <a:pt x="126" y="83"/>
                </a:lnTo>
                <a:lnTo>
                  <a:pt x="135" y="79"/>
                </a:lnTo>
                <a:lnTo>
                  <a:pt x="143" y="73"/>
                </a:lnTo>
                <a:lnTo>
                  <a:pt x="152" y="66"/>
                </a:lnTo>
                <a:lnTo>
                  <a:pt x="160" y="58"/>
                </a:lnTo>
                <a:lnTo>
                  <a:pt x="160" y="58"/>
                </a:lnTo>
                <a:lnTo>
                  <a:pt x="165" y="52"/>
                </a:lnTo>
                <a:lnTo>
                  <a:pt x="165" y="52"/>
                </a:lnTo>
                <a:lnTo>
                  <a:pt x="166" y="52"/>
                </a:lnTo>
                <a:lnTo>
                  <a:pt x="166" y="52"/>
                </a:lnTo>
                <a:lnTo>
                  <a:pt x="166" y="52"/>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0"/>
                </a:lnTo>
                <a:lnTo>
                  <a:pt x="166" y="50"/>
                </a:lnTo>
                <a:lnTo>
                  <a:pt x="165" y="50"/>
                </a:lnTo>
                <a:lnTo>
                  <a:pt x="165" y="50"/>
                </a:lnTo>
                <a:lnTo>
                  <a:pt x="158" y="42"/>
                </a:lnTo>
                <a:lnTo>
                  <a:pt x="148" y="34"/>
                </a:lnTo>
                <a:lnTo>
                  <a:pt x="148" y="34"/>
                </a:lnTo>
                <a:lnTo>
                  <a:pt x="136" y="26"/>
                </a:lnTo>
                <a:lnTo>
                  <a:pt x="126" y="19"/>
                </a:lnTo>
                <a:lnTo>
                  <a:pt x="114" y="14"/>
                </a:lnTo>
                <a:lnTo>
                  <a:pt x="103" y="11"/>
                </a:lnTo>
                <a:lnTo>
                  <a:pt x="103" y="11"/>
                </a:lnTo>
                <a:lnTo>
                  <a:pt x="96" y="10"/>
                </a:lnTo>
                <a:lnTo>
                  <a:pt x="88" y="10"/>
                </a:lnTo>
                <a:lnTo>
                  <a:pt x="88" y="10"/>
                </a:lnTo>
                <a:close/>
                <a:moveTo>
                  <a:pt x="88" y="66"/>
                </a:moveTo>
                <a:lnTo>
                  <a:pt x="88" y="66"/>
                </a:lnTo>
                <a:lnTo>
                  <a:pt x="82" y="65"/>
                </a:lnTo>
                <a:lnTo>
                  <a:pt x="77" y="61"/>
                </a:lnTo>
                <a:lnTo>
                  <a:pt x="74" y="57"/>
                </a:lnTo>
                <a:lnTo>
                  <a:pt x="73" y="51"/>
                </a:lnTo>
                <a:lnTo>
                  <a:pt x="73" y="51"/>
                </a:lnTo>
                <a:lnTo>
                  <a:pt x="74" y="45"/>
                </a:lnTo>
                <a:lnTo>
                  <a:pt x="77" y="41"/>
                </a:lnTo>
                <a:lnTo>
                  <a:pt x="82" y="37"/>
                </a:lnTo>
                <a:lnTo>
                  <a:pt x="88" y="36"/>
                </a:lnTo>
                <a:lnTo>
                  <a:pt x="88" y="36"/>
                </a:lnTo>
                <a:lnTo>
                  <a:pt x="93" y="37"/>
                </a:lnTo>
                <a:lnTo>
                  <a:pt x="98" y="41"/>
                </a:lnTo>
                <a:lnTo>
                  <a:pt x="101" y="45"/>
                </a:lnTo>
                <a:lnTo>
                  <a:pt x="103" y="51"/>
                </a:lnTo>
                <a:lnTo>
                  <a:pt x="103" y="51"/>
                </a:lnTo>
                <a:lnTo>
                  <a:pt x="101" y="57"/>
                </a:lnTo>
                <a:lnTo>
                  <a:pt x="98" y="61"/>
                </a:lnTo>
                <a:lnTo>
                  <a:pt x="93" y="65"/>
                </a:lnTo>
                <a:lnTo>
                  <a:pt x="88" y="66"/>
                </a:lnTo>
                <a:lnTo>
                  <a:pt x="88" y="66"/>
                </a:lnTo>
                <a:close/>
                <a:moveTo>
                  <a:pt x="88" y="45"/>
                </a:moveTo>
                <a:lnTo>
                  <a:pt x="88" y="45"/>
                </a:lnTo>
                <a:lnTo>
                  <a:pt x="85" y="45"/>
                </a:lnTo>
                <a:lnTo>
                  <a:pt x="83" y="46"/>
                </a:lnTo>
                <a:lnTo>
                  <a:pt x="82" y="49"/>
                </a:lnTo>
                <a:lnTo>
                  <a:pt x="82" y="51"/>
                </a:lnTo>
                <a:lnTo>
                  <a:pt x="82" y="51"/>
                </a:lnTo>
                <a:lnTo>
                  <a:pt x="82" y="53"/>
                </a:lnTo>
                <a:lnTo>
                  <a:pt x="83" y="56"/>
                </a:lnTo>
                <a:lnTo>
                  <a:pt x="85" y="57"/>
                </a:lnTo>
                <a:lnTo>
                  <a:pt x="88" y="58"/>
                </a:lnTo>
                <a:lnTo>
                  <a:pt x="88" y="58"/>
                </a:lnTo>
                <a:lnTo>
                  <a:pt x="90" y="57"/>
                </a:lnTo>
                <a:lnTo>
                  <a:pt x="92" y="56"/>
                </a:lnTo>
                <a:lnTo>
                  <a:pt x="93" y="53"/>
                </a:lnTo>
                <a:lnTo>
                  <a:pt x="95" y="51"/>
                </a:lnTo>
                <a:lnTo>
                  <a:pt x="95" y="51"/>
                </a:lnTo>
                <a:lnTo>
                  <a:pt x="93" y="49"/>
                </a:lnTo>
                <a:lnTo>
                  <a:pt x="92" y="46"/>
                </a:lnTo>
                <a:lnTo>
                  <a:pt x="90" y="45"/>
                </a:lnTo>
                <a:lnTo>
                  <a:pt x="88" y="45"/>
                </a:lnTo>
                <a:lnTo>
                  <a:pt x="88" y="45"/>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noChangeAspect="1" noEditPoints="1"/>
          </p:cNvSpPr>
          <p:nvPr/>
        </p:nvSpPr>
        <p:spPr bwMode="auto">
          <a:xfrm>
            <a:off x="8710384" y="4748856"/>
            <a:ext cx="378395" cy="610067"/>
          </a:xfrm>
          <a:custGeom>
            <a:avLst/>
            <a:gdLst>
              <a:gd name="T0" fmla="*/ 34 w 98"/>
              <a:gd name="T1" fmla="*/ 150 h 158"/>
              <a:gd name="T2" fmla="*/ 30 w 98"/>
              <a:gd name="T3" fmla="*/ 154 h 158"/>
              <a:gd name="T4" fmla="*/ 64 w 98"/>
              <a:gd name="T5" fmla="*/ 158 h 158"/>
              <a:gd name="T6" fmla="*/ 69 w 98"/>
              <a:gd name="T7" fmla="*/ 154 h 158"/>
              <a:gd name="T8" fmla="*/ 64 w 98"/>
              <a:gd name="T9" fmla="*/ 150 h 158"/>
              <a:gd name="T10" fmla="*/ 18 w 98"/>
              <a:gd name="T11" fmla="*/ 134 h 158"/>
              <a:gd name="T12" fmla="*/ 15 w 98"/>
              <a:gd name="T13" fmla="*/ 138 h 158"/>
              <a:gd name="T14" fmla="*/ 18 w 98"/>
              <a:gd name="T15" fmla="*/ 142 h 158"/>
              <a:gd name="T16" fmla="*/ 81 w 98"/>
              <a:gd name="T17" fmla="*/ 141 h 158"/>
              <a:gd name="T18" fmla="*/ 81 w 98"/>
              <a:gd name="T19" fmla="*/ 135 h 158"/>
              <a:gd name="T20" fmla="*/ 78 w 98"/>
              <a:gd name="T21" fmla="*/ 116 h 158"/>
              <a:gd name="T22" fmla="*/ 16 w 98"/>
              <a:gd name="T23" fmla="*/ 117 h 158"/>
              <a:gd name="T24" fmla="*/ 16 w 98"/>
              <a:gd name="T25" fmla="*/ 123 h 158"/>
              <a:gd name="T26" fmla="*/ 78 w 98"/>
              <a:gd name="T27" fmla="*/ 124 h 158"/>
              <a:gd name="T28" fmla="*/ 82 w 98"/>
              <a:gd name="T29" fmla="*/ 119 h 158"/>
              <a:gd name="T30" fmla="*/ 78 w 98"/>
              <a:gd name="T31" fmla="*/ 116 h 158"/>
              <a:gd name="T32" fmla="*/ 39 w 98"/>
              <a:gd name="T33" fmla="*/ 2 h 158"/>
              <a:gd name="T34" fmla="*/ 14 w 98"/>
              <a:gd name="T35" fmla="*/ 14 h 158"/>
              <a:gd name="T36" fmla="*/ 1 w 98"/>
              <a:gd name="T37" fmla="*/ 38 h 158"/>
              <a:gd name="T38" fmla="*/ 0 w 98"/>
              <a:gd name="T39" fmla="*/ 48 h 158"/>
              <a:gd name="T40" fmla="*/ 3 w 98"/>
              <a:gd name="T41" fmla="*/ 65 h 158"/>
              <a:gd name="T42" fmla="*/ 13 w 98"/>
              <a:gd name="T43" fmla="*/ 83 h 158"/>
              <a:gd name="T44" fmla="*/ 19 w 98"/>
              <a:gd name="T45" fmla="*/ 96 h 158"/>
              <a:gd name="T46" fmla="*/ 21 w 98"/>
              <a:gd name="T47" fmla="*/ 103 h 158"/>
              <a:gd name="T48" fmla="*/ 25 w 98"/>
              <a:gd name="T49" fmla="*/ 106 h 158"/>
              <a:gd name="T50" fmla="*/ 28 w 98"/>
              <a:gd name="T51" fmla="*/ 104 h 158"/>
              <a:gd name="T52" fmla="*/ 29 w 98"/>
              <a:gd name="T53" fmla="*/ 102 h 158"/>
              <a:gd name="T54" fmla="*/ 24 w 98"/>
              <a:gd name="T55" fmla="*/ 83 h 158"/>
              <a:gd name="T56" fmla="*/ 15 w 98"/>
              <a:gd name="T57" fmla="*/ 70 h 158"/>
              <a:gd name="T58" fmla="*/ 10 w 98"/>
              <a:gd name="T59" fmla="*/ 56 h 158"/>
              <a:gd name="T60" fmla="*/ 8 w 98"/>
              <a:gd name="T61" fmla="*/ 48 h 158"/>
              <a:gd name="T62" fmla="*/ 11 w 98"/>
              <a:gd name="T63" fmla="*/ 33 h 158"/>
              <a:gd name="T64" fmla="*/ 26 w 98"/>
              <a:gd name="T65" fmla="*/ 15 h 158"/>
              <a:gd name="T66" fmla="*/ 48 w 98"/>
              <a:gd name="T67" fmla="*/ 8 h 158"/>
              <a:gd name="T68" fmla="*/ 64 w 98"/>
              <a:gd name="T69" fmla="*/ 12 h 158"/>
              <a:gd name="T70" fmla="*/ 82 w 98"/>
              <a:gd name="T71" fmla="*/ 26 h 158"/>
              <a:gd name="T72" fmla="*/ 89 w 98"/>
              <a:gd name="T73" fmla="*/ 48 h 158"/>
              <a:gd name="T74" fmla="*/ 86 w 98"/>
              <a:gd name="T75" fmla="*/ 63 h 158"/>
              <a:gd name="T76" fmla="*/ 77 w 98"/>
              <a:gd name="T77" fmla="*/ 78 h 158"/>
              <a:gd name="T78" fmla="*/ 71 w 98"/>
              <a:gd name="T79" fmla="*/ 89 h 158"/>
              <a:gd name="T80" fmla="*/ 68 w 98"/>
              <a:gd name="T81" fmla="*/ 102 h 158"/>
              <a:gd name="T82" fmla="*/ 71 w 98"/>
              <a:gd name="T83" fmla="*/ 105 h 158"/>
              <a:gd name="T84" fmla="*/ 75 w 98"/>
              <a:gd name="T85" fmla="*/ 105 h 158"/>
              <a:gd name="T86" fmla="*/ 77 w 98"/>
              <a:gd name="T87" fmla="*/ 102 h 158"/>
              <a:gd name="T88" fmla="*/ 79 w 98"/>
              <a:gd name="T89" fmla="*/ 93 h 158"/>
              <a:gd name="T90" fmla="*/ 90 w 98"/>
              <a:gd name="T91" fmla="*/ 74 h 158"/>
              <a:gd name="T92" fmla="*/ 97 w 98"/>
              <a:gd name="T93" fmla="*/ 57 h 158"/>
              <a:gd name="T94" fmla="*/ 98 w 98"/>
              <a:gd name="T95" fmla="*/ 48 h 158"/>
              <a:gd name="T96" fmla="*/ 97 w 98"/>
              <a:gd name="T97" fmla="*/ 38 h 158"/>
              <a:gd name="T98" fmla="*/ 84 w 98"/>
              <a:gd name="T99" fmla="*/ 14 h 158"/>
              <a:gd name="T100" fmla="*/ 59 w 98"/>
              <a:gd name="T101"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58">
                <a:moveTo>
                  <a:pt x="64" y="150"/>
                </a:moveTo>
                <a:lnTo>
                  <a:pt x="34" y="150"/>
                </a:lnTo>
                <a:lnTo>
                  <a:pt x="34" y="150"/>
                </a:lnTo>
                <a:lnTo>
                  <a:pt x="31" y="151"/>
                </a:lnTo>
                <a:lnTo>
                  <a:pt x="30" y="154"/>
                </a:lnTo>
                <a:lnTo>
                  <a:pt x="30" y="154"/>
                </a:lnTo>
                <a:lnTo>
                  <a:pt x="31" y="157"/>
                </a:lnTo>
                <a:lnTo>
                  <a:pt x="34" y="158"/>
                </a:lnTo>
                <a:lnTo>
                  <a:pt x="64" y="158"/>
                </a:lnTo>
                <a:lnTo>
                  <a:pt x="64" y="158"/>
                </a:lnTo>
                <a:lnTo>
                  <a:pt x="68" y="157"/>
                </a:lnTo>
                <a:lnTo>
                  <a:pt x="69" y="154"/>
                </a:lnTo>
                <a:lnTo>
                  <a:pt x="69" y="154"/>
                </a:lnTo>
                <a:lnTo>
                  <a:pt x="68" y="151"/>
                </a:lnTo>
                <a:lnTo>
                  <a:pt x="64" y="150"/>
                </a:lnTo>
                <a:lnTo>
                  <a:pt x="64" y="150"/>
                </a:lnTo>
                <a:close/>
                <a:moveTo>
                  <a:pt x="78" y="134"/>
                </a:moveTo>
                <a:lnTo>
                  <a:pt x="18" y="134"/>
                </a:lnTo>
                <a:lnTo>
                  <a:pt x="18" y="134"/>
                </a:lnTo>
                <a:lnTo>
                  <a:pt x="16" y="135"/>
                </a:lnTo>
                <a:lnTo>
                  <a:pt x="15" y="138"/>
                </a:lnTo>
                <a:lnTo>
                  <a:pt x="15" y="138"/>
                </a:lnTo>
                <a:lnTo>
                  <a:pt x="16" y="141"/>
                </a:lnTo>
                <a:lnTo>
                  <a:pt x="18" y="142"/>
                </a:lnTo>
                <a:lnTo>
                  <a:pt x="78" y="142"/>
                </a:lnTo>
                <a:lnTo>
                  <a:pt x="78" y="142"/>
                </a:lnTo>
                <a:lnTo>
                  <a:pt x="81" y="141"/>
                </a:lnTo>
                <a:lnTo>
                  <a:pt x="82" y="138"/>
                </a:lnTo>
                <a:lnTo>
                  <a:pt x="82" y="138"/>
                </a:lnTo>
                <a:lnTo>
                  <a:pt x="81" y="135"/>
                </a:lnTo>
                <a:lnTo>
                  <a:pt x="78" y="134"/>
                </a:lnTo>
                <a:lnTo>
                  <a:pt x="78" y="134"/>
                </a:lnTo>
                <a:close/>
                <a:moveTo>
                  <a:pt x="78" y="116"/>
                </a:moveTo>
                <a:lnTo>
                  <a:pt x="18" y="116"/>
                </a:lnTo>
                <a:lnTo>
                  <a:pt x="18" y="116"/>
                </a:lnTo>
                <a:lnTo>
                  <a:pt x="16" y="117"/>
                </a:lnTo>
                <a:lnTo>
                  <a:pt x="15" y="119"/>
                </a:lnTo>
                <a:lnTo>
                  <a:pt x="15" y="119"/>
                </a:lnTo>
                <a:lnTo>
                  <a:pt x="16" y="123"/>
                </a:lnTo>
                <a:lnTo>
                  <a:pt x="18" y="124"/>
                </a:lnTo>
                <a:lnTo>
                  <a:pt x="78" y="124"/>
                </a:lnTo>
                <a:lnTo>
                  <a:pt x="78" y="124"/>
                </a:lnTo>
                <a:lnTo>
                  <a:pt x="81" y="123"/>
                </a:lnTo>
                <a:lnTo>
                  <a:pt x="82" y="119"/>
                </a:lnTo>
                <a:lnTo>
                  <a:pt x="82" y="119"/>
                </a:lnTo>
                <a:lnTo>
                  <a:pt x="81" y="117"/>
                </a:lnTo>
                <a:lnTo>
                  <a:pt x="78" y="116"/>
                </a:lnTo>
                <a:lnTo>
                  <a:pt x="78" y="116"/>
                </a:lnTo>
                <a:close/>
                <a:moveTo>
                  <a:pt x="48" y="0"/>
                </a:moveTo>
                <a:lnTo>
                  <a:pt x="48" y="0"/>
                </a:lnTo>
                <a:lnTo>
                  <a:pt x="39" y="2"/>
                </a:lnTo>
                <a:lnTo>
                  <a:pt x="30" y="4"/>
                </a:lnTo>
                <a:lnTo>
                  <a:pt x="21" y="8"/>
                </a:lnTo>
                <a:lnTo>
                  <a:pt x="14" y="14"/>
                </a:lnTo>
                <a:lnTo>
                  <a:pt x="8" y="21"/>
                </a:lnTo>
                <a:lnTo>
                  <a:pt x="3" y="29"/>
                </a:lnTo>
                <a:lnTo>
                  <a:pt x="1" y="38"/>
                </a:lnTo>
                <a:lnTo>
                  <a:pt x="0" y="48"/>
                </a:lnTo>
                <a:lnTo>
                  <a:pt x="0" y="48"/>
                </a:lnTo>
                <a:lnTo>
                  <a:pt x="0" y="48"/>
                </a:lnTo>
                <a:lnTo>
                  <a:pt x="0" y="48"/>
                </a:lnTo>
                <a:lnTo>
                  <a:pt x="1" y="57"/>
                </a:lnTo>
                <a:lnTo>
                  <a:pt x="3" y="65"/>
                </a:lnTo>
                <a:lnTo>
                  <a:pt x="8" y="74"/>
                </a:lnTo>
                <a:lnTo>
                  <a:pt x="8" y="74"/>
                </a:lnTo>
                <a:lnTo>
                  <a:pt x="13" y="83"/>
                </a:lnTo>
                <a:lnTo>
                  <a:pt x="13" y="83"/>
                </a:lnTo>
                <a:lnTo>
                  <a:pt x="18" y="93"/>
                </a:lnTo>
                <a:lnTo>
                  <a:pt x="19" y="96"/>
                </a:lnTo>
                <a:lnTo>
                  <a:pt x="21" y="102"/>
                </a:lnTo>
                <a:lnTo>
                  <a:pt x="21" y="102"/>
                </a:lnTo>
                <a:lnTo>
                  <a:pt x="21" y="103"/>
                </a:lnTo>
                <a:lnTo>
                  <a:pt x="22" y="104"/>
                </a:lnTo>
                <a:lnTo>
                  <a:pt x="23" y="105"/>
                </a:lnTo>
                <a:lnTo>
                  <a:pt x="25" y="106"/>
                </a:lnTo>
                <a:lnTo>
                  <a:pt x="25" y="106"/>
                </a:lnTo>
                <a:lnTo>
                  <a:pt x="26" y="105"/>
                </a:lnTo>
                <a:lnTo>
                  <a:pt x="28" y="104"/>
                </a:lnTo>
                <a:lnTo>
                  <a:pt x="29" y="103"/>
                </a:lnTo>
                <a:lnTo>
                  <a:pt x="29" y="102"/>
                </a:lnTo>
                <a:lnTo>
                  <a:pt x="29" y="102"/>
                </a:lnTo>
                <a:lnTo>
                  <a:pt x="29" y="95"/>
                </a:lnTo>
                <a:lnTo>
                  <a:pt x="26" y="89"/>
                </a:lnTo>
                <a:lnTo>
                  <a:pt x="24" y="83"/>
                </a:lnTo>
                <a:lnTo>
                  <a:pt x="21" y="78"/>
                </a:lnTo>
                <a:lnTo>
                  <a:pt x="21" y="78"/>
                </a:lnTo>
                <a:lnTo>
                  <a:pt x="15" y="70"/>
                </a:lnTo>
                <a:lnTo>
                  <a:pt x="15" y="70"/>
                </a:lnTo>
                <a:lnTo>
                  <a:pt x="11" y="63"/>
                </a:lnTo>
                <a:lnTo>
                  <a:pt x="10" y="56"/>
                </a:lnTo>
                <a:lnTo>
                  <a:pt x="8" y="48"/>
                </a:lnTo>
                <a:lnTo>
                  <a:pt x="8" y="48"/>
                </a:lnTo>
                <a:lnTo>
                  <a:pt x="8" y="48"/>
                </a:lnTo>
                <a:lnTo>
                  <a:pt x="8" y="48"/>
                </a:lnTo>
                <a:lnTo>
                  <a:pt x="9" y="40"/>
                </a:lnTo>
                <a:lnTo>
                  <a:pt x="11" y="33"/>
                </a:lnTo>
                <a:lnTo>
                  <a:pt x="15" y="26"/>
                </a:lnTo>
                <a:lnTo>
                  <a:pt x="21" y="20"/>
                </a:lnTo>
                <a:lnTo>
                  <a:pt x="26" y="15"/>
                </a:lnTo>
                <a:lnTo>
                  <a:pt x="33" y="12"/>
                </a:lnTo>
                <a:lnTo>
                  <a:pt x="40" y="10"/>
                </a:lnTo>
                <a:lnTo>
                  <a:pt x="48" y="8"/>
                </a:lnTo>
                <a:lnTo>
                  <a:pt x="48" y="8"/>
                </a:lnTo>
                <a:lnTo>
                  <a:pt x="58" y="10"/>
                </a:lnTo>
                <a:lnTo>
                  <a:pt x="64" y="12"/>
                </a:lnTo>
                <a:lnTo>
                  <a:pt x="71" y="15"/>
                </a:lnTo>
                <a:lnTo>
                  <a:pt x="77" y="20"/>
                </a:lnTo>
                <a:lnTo>
                  <a:pt x="82" y="26"/>
                </a:lnTo>
                <a:lnTo>
                  <a:pt x="86" y="33"/>
                </a:lnTo>
                <a:lnTo>
                  <a:pt x="89" y="40"/>
                </a:lnTo>
                <a:lnTo>
                  <a:pt x="89" y="48"/>
                </a:lnTo>
                <a:lnTo>
                  <a:pt x="89" y="48"/>
                </a:lnTo>
                <a:lnTo>
                  <a:pt x="87" y="56"/>
                </a:lnTo>
                <a:lnTo>
                  <a:pt x="86" y="63"/>
                </a:lnTo>
                <a:lnTo>
                  <a:pt x="82" y="70"/>
                </a:lnTo>
                <a:lnTo>
                  <a:pt x="82" y="70"/>
                </a:lnTo>
                <a:lnTo>
                  <a:pt x="77" y="78"/>
                </a:lnTo>
                <a:lnTo>
                  <a:pt x="77" y="78"/>
                </a:lnTo>
                <a:lnTo>
                  <a:pt x="74" y="83"/>
                </a:lnTo>
                <a:lnTo>
                  <a:pt x="71" y="89"/>
                </a:lnTo>
                <a:lnTo>
                  <a:pt x="69" y="95"/>
                </a:lnTo>
                <a:lnTo>
                  <a:pt x="68" y="102"/>
                </a:lnTo>
                <a:lnTo>
                  <a:pt x="68" y="102"/>
                </a:lnTo>
                <a:lnTo>
                  <a:pt x="69" y="103"/>
                </a:lnTo>
                <a:lnTo>
                  <a:pt x="70" y="104"/>
                </a:lnTo>
                <a:lnTo>
                  <a:pt x="71" y="105"/>
                </a:lnTo>
                <a:lnTo>
                  <a:pt x="72" y="106"/>
                </a:lnTo>
                <a:lnTo>
                  <a:pt x="72" y="106"/>
                </a:lnTo>
                <a:lnTo>
                  <a:pt x="75" y="105"/>
                </a:lnTo>
                <a:lnTo>
                  <a:pt x="76" y="104"/>
                </a:lnTo>
                <a:lnTo>
                  <a:pt x="77" y="103"/>
                </a:lnTo>
                <a:lnTo>
                  <a:pt x="77" y="102"/>
                </a:lnTo>
                <a:lnTo>
                  <a:pt x="77" y="102"/>
                </a:lnTo>
                <a:lnTo>
                  <a:pt x="78" y="96"/>
                </a:lnTo>
                <a:lnTo>
                  <a:pt x="79" y="93"/>
                </a:lnTo>
                <a:lnTo>
                  <a:pt x="84" y="83"/>
                </a:lnTo>
                <a:lnTo>
                  <a:pt x="84" y="83"/>
                </a:lnTo>
                <a:lnTo>
                  <a:pt x="90" y="74"/>
                </a:lnTo>
                <a:lnTo>
                  <a:pt x="90" y="74"/>
                </a:lnTo>
                <a:lnTo>
                  <a:pt x="94" y="65"/>
                </a:lnTo>
                <a:lnTo>
                  <a:pt x="97" y="57"/>
                </a:lnTo>
                <a:lnTo>
                  <a:pt x="98" y="48"/>
                </a:lnTo>
                <a:lnTo>
                  <a:pt x="98" y="48"/>
                </a:lnTo>
                <a:lnTo>
                  <a:pt x="98" y="48"/>
                </a:lnTo>
                <a:lnTo>
                  <a:pt x="98" y="48"/>
                </a:lnTo>
                <a:lnTo>
                  <a:pt x="98" y="48"/>
                </a:lnTo>
                <a:lnTo>
                  <a:pt x="97" y="38"/>
                </a:lnTo>
                <a:lnTo>
                  <a:pt x="94" y="29"/>
                </a:lnTo>
                <a:lnTo>
                  <a:pt x="90" y="21"/>
                </a:lnTo>
                <a:lnTo>
                  <a:pt x="84" y="14"/>
                </a:lnTo>
                <a:lnTo>
                  <a:pt x="76" y="8"/>
                </a:lnTo>
                <a:lnTo>
                  <a:pt x="68" y="4"/>
                </a:lnTo>
                <a:lnTo>
                  <a:pt x="59" y="2"/>
                </a:lnTo>
                <a:lnTo>
                  <a:pt x="48" y="0"/>
                </a:lnTo>
                <a:lnTo>
                  <a:pt x="48" y="0"/>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noChangeAspect="1" noEditPoints="1"/>
          </p:cNvSpPr>
          <p:nvPr/>
        </p:nvSpPr>
        <p:spPr bwMode="auto">
          <a:xfrm>
            <a:off x="8573339" y="1724172"/>
            <a:ext cx="652541" cy="637097"/>
          </a:xfrm>
          <a:custGeom>
            <a:avLst/>
            <a:gdLst>
              <a:gd name="T0" fmla="*/ 64 w 169"/>
              <a:gd name="T1" fmla="*/ 63 h 165"/>
              <a:gd name="T2" fmla="*/ 56 w 169"/>
              <a:gd name="T3" fmla="*/ 89 h 165"/>
              <a:gd name="T4" fmla="*/ 79 w 169"/>
              <a:gd name="T5" fmla="*/ 111 h 165"/>
              <a:gd name="T6" fmla="*/ 105 w 169"/>
              <a:gd name="T7" fmla="*/ 103 h 165"/>
              <a:gd name="T8" fmla="*/ 113 w 169"/>
              <a:gd name="T9" fmla="*/ 78 h 165"/>
              <a:gd name="T10" fmla="*/ 91 w 169"/>
              <a:gd name="T11" fmla="*/ 55 h 165"/>
              <a:gd name="T12" fmla="*/ 76 w 169"/>
              <a:gd name="T13" fmla="*/ 102 h 165"/>
              <a:gd name="T14" fmla="*/ 63 w 169"/>
              <a:gd name="T15" fmla="*/ 83 h 165"/>
              <a:gd name="T16" fmla="*/ 72 w 169"/>
              <a:gd name="T17" fmla="*/ 66 h 165"/>
              <a:gd name="T18" fmla="*/ 92 w 169"/>
              <a:gd name="T19" fmla="*/ 64 h 165"/>
              <a:gd name="T20" fmla="*/ 106 w 169"/>
              <a:gd name="T21" fmla="*/ 83 h 165"/>
              <a:gd name="T22" fmla="*/ 97 w 169"/>
              <a:gd name="T23" fmla="*/ 101 h 165"/>
              <a:gd name="T24" fmla="*/ 162 w 169"/>
              <a:gd name="T25" fmla="*/ 76 h 165"/>
              <a:gd name="T26" fmla="*/ 140 w 169"/>
              <a:gd name="T27" fmla="*/ 68 h 165"/>
              <a:gd name="T28" fmla="*/ 135 w 169"/>
              <a:gd name="T29" fmla="*/ 53 h 165"/>
              <a:gd name="T30" fmla="*/ 147 w 169"/>
              <a:gd name="T31" fmla="*/ 28 h 165"/>
              <a:gd name="T32" fmla="*/ 124 w 169"/>
              <a:gd name="T33" fmla="*/ 10 h 165"/>
              <a:gd name="T34" fmla="*/ 115 w 169"/>
              <a:gd name="T35" fmla="*/ 14 h 165"/>
              <a:gd name="T36" fmla="*/ 99 w 169"/>
              <a:gd name="T37" fmla="*/ 27 h 165"/>
              <a:gd name="T38" fmla="*/ 83 w 169"/>
              <a:gd name="T39" fmla="*/ 23 h 165"/>
              <a:gd name="T40" fmla="*/ 62 w 169"/>
              <a:gd name="T41" fmla="*/ 2 h 165"/>
              <a:gd name="T42" fmla="*/ 39 w 169"/>
              <a:gd name="T43" fmla="*/ 19 h 165"/>
              <a:gd name="T44" fmla="*/ 44 w 169"/>
              <a:gd name="T45" fmla="*/ 42 h 165"/>
              <a:gd name="T46" fmla="*/ 32 w 169"/>
              <a:gd name="T47" fmla="*/ 55 h 165"/>
              <a:gd name="T48" fmla="*/ 2 w 169"/>
              <a:gd name="T49" fmla="*/ 61 h 165"/>
              <a:gd name="T50" fmla="*/ 6 w 169"/>
              <a:gd name="T51" fmla="*/ 90 h 165"/>
              <a:gd name="T52" fmla="*/ 29 w 169"/>
              <a:gd name="T53" fmla="*/ 97 h 165"/>
              <a:gd name="T54" fmla="*/ 34 w 169"/>
              <a:gd name="T55" fmla="*/ 112 h 165"/>
              <a:gd name="T56" fmla="*/ 22 w 169"/>
              <a:gd name="T57" fmla="*/ 138 h 165"/>
              <a:gd name="T58" fmla="*/ 45 w 169"/>
              <a:gd name="T59" fmla="*/ 157 h 165"/>
              <a:gd name="T60" fmla="*/ 61 w 169"/>
              <a:gd name="T61" fmla="*/ 146 h 165"/>
              <a:gd name="T62" fmla="*/ 69 w 169"/>
              <a:gd name="T63" fmla="*/ 139 h 165"/>
              <a:gd name="T64" fmla="*/ 85 w 169"/>
              <a:gd name="T65" fmla="*/ 142 h 165"/>
              <a:gd name="T66" fmla="*/ 107 w 169"/>
              <a:gd name="T67" fmla="*/ 165 h 165"/>
              <a:gd name="T68" fmla="*/ 130 w 169"/>
              <a:gd name="T69" fmla="*/ 147 h 165"/>
              <a:gd name="T70" fmla="*/ 130 w 169"/>
              <a:gd name="T71" fmla="*/ 147 h 165"/>
              <a:gd name="T72" fmla="*/ 125 w 169"/>
              <a:gd name="T73" fmla="*/ 124 h 165"/>
              <a:gd name="T74" fmla="*/ 158 w 169"/>
              <a:gd name="T75" fmla="*/ 111 h 165"/>
              <a:gd name="T76" fmla="*/ 169 w 169"/>
              <a:gd name="T77" fmla="*/ 86 h 165"/>
              <a:gd name="T78" fmla="*/ 162 w 169"/>
              <a:gd name="T79" fmla="*/ 75 h 165"/>
              <a:gd name="T80" fmla="*/ 128 w 169"/>
              <a:gd name="T81" fmla="*/ 106 h 165"/>
              <a:gd name="T82" fmla="*/ 117 w 169"/>
              <a:gd name="T83" fmla="*/ 121 h 165"/>
              <a:gd name="T84" fmla="*/ 122 w 169"/>
              <a:gd name="T85" fmla="*/ 150 h 165"/>
              <a:gd name="T86" fmla="*/ 84 w 169"/>
              <a:gd name="T87" fmla="*/ 133 h 165"/>
              <a:gd name="T88" fmla="*/ 68 w 169"/>
              <a:gd name="T89" fmla="*/ 131 h 165"/>
              <a:gd name="T90" fmla="*/ 46 w 169"/>
              <a:gd name="T91" fmla="*/ 149 h 165"/>
              <a:gd name="T92" fmla="*/ 42 w 169"/>
              <a:gd name="T93" fmla="*/ 109 h 165"/>
              <a:gd name="T94" fmla="*/ 35 w 169"/>
              <a:gd name="T95" fmla="*/ 91 h 165"/>
              <a:gd name="T96" fmla="*/ 8 w 169"/>
              <a:gd name="T97" fmla="*/ 82 h 165"/>
              <a:gd name="T98" fmla="*/ 41 w 169"/>
              <a:gd name="T99" fmla="*/ 59 h 165"/>
              <a:gd name="T100" fmla="*/ 52 w 169"/>
              <a:gd name="T101" fmla="*/ 45 h 165"/>
              <a:gd name="T102" fmla="*/ 47 w 169"/>
              <a:gd name="T103" fmla="*/ 17 h 165"/>
              <a:gd name="T104" fmla="*/ 83 w 169"/>
              <a:gd name="T105" fmla="*/ 34 h 165"/>
              <a:gd name="T106" fmla="*/ 101 w 169"/>
              <a:gd name="T107" fmla="*/ 36 h 165"/>
              <a:gd name="T108" fmla="*/ 128 w 169"/>
              <a:gd name="T109" fmla="*/ 49 h 165"/>
              <a:gd name="T110" fmla="*/ 130 w 169"/>
              <a:gd name="T111" fmla="*/ 65 h 165"/>
              <a:gd name="T112" fmla="*/ 156 w 169"/>
              <a:gd name="T113"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65">
                <a:moveTo>
                  <a:pt x="85" y="55"/>
                </a:moveTo>
                <a:lnTo>
                  <a:pt x="85" y="55"/>
                </a:lnTo>
                <a:lnTo>
                  <a:pt x="79" y="55"/>
                </a:lnTo>
                <a:lnTo>
                  <a:pt x="73" y="57"/>
                </a:lnTo>
                <a:lnTo>
                  <a:pt x="69" y="59"/>
                </a:lnTo>
                <a:lnTo>
                  <a:pt x="64" y="63"/>
                </a:lnTo>
                <a:lnTo>
                  <a:pt x="61" y="67"/>
                </a:lnTo>
                <a:lnTo>
                  <a:pt x="59" y="72"/>
                </a:lnTo>
                <a:lnTo>
                  <a:pt x="56" y="78"/>
                </a:lnTo>
                <a:lnTo>
                  <a:pt x="56" y="83"/>
                </a:lnTo>
                <a:lnTo>
                  <a:pt x="56" y="83"/>
                </a:lnTo>
                <a:lnTo>
                  <a:pt x="56" y="89"/>
                </a:lnTo>
                <a:lnTo>
                  <a:pt x="59" y="94"/>
                </a:lnTo>
                <a:lnTo>
                  <a:pt x="61" y="98"/>
                </a:lnTo>
                <a:lnTo>
                  <a:pt x="64" y="103"/>
                </a:lnTo>
                <a:lnTo>
                  <a:pt x="69" y="106"/>
                </a:lnTo>
                <a:lnTo>
                  <a:pt x="73" y="109"/>
                </a:lnTo>
                <a:lnTo>
                  <a:pt x="79" y="111"/>
                </a:lnTo>
                <a:lnTo>
                  <a:pt x="85" y="111"/>
                </a:lnTo>
                <a:lnTo>
                  <a:pt x="85" y="111"/>
                </a:lnTo>
                <a:lnTo>
                  <a:pt x="91" y="111"/>
                </a:lnTo>
                <a:lnTo>
                  <a:pt x="95" y="109"/>
                </a:lnTo>
                <a:lnTo>
                  <a:pt x="100" y="106"/>
                </a:lnTo>
                <a:lnTo>
                  <a:pt x="105" y="103"/>
                </a:lnTo>
                <a:lnTo>
                  <a:pt x="108" y="98"/>
                </a:lnTo>
                <a:lnTo>
                  <a:pt x="110" y="94"/>
                </a:lnTo>
                <a:lnTo>
                  <a:pt x="113" y="89"/>
                </a:lnTo>
                <a:lnTo>
                  <a:pt x="113" y="83"/>
                </a:lnTo>
                <a:lnTo>
                  <a:pt x="113" y="83"/>
                </a:lnTo>
                <a:lnTo>
                  <a:pt x="113" y="78"/>
                </a:lnTo>
                <a:lnTo>
                  <a:pt x="110" y="72"/>
                </a:lnTo>
                <a:lnTo>
                  <a:pt x="108" y="67"/>
                </a:lnTo>
                <a:lnTo>
                  <a:pt x="105" y="63"/>
                </a:lnTo>
                <a:lnTo>
                  <a:pt x="100" y="59"/>
                </a:lnTo>
                <a:lnTo>
                  <a:pt x="95" y="57"/>
                </a:lnTo>
                <a:lnTo>
                  <a:pt x="91" y="55"/>
                </a:lnTo>
                <a:lnTo>
                  <a:pt x="85" y="55"/>
                </a:lnTo>
                <a:lnTo>
                  <a:pt x="85" y="55"/>
                </a:lnTo>
                <a:close/>
                <a:moveTo>
                  <a:pt x="84" y="104"/>
                </a:moveTo>
                <a:lnTo>
                  <a:pt x="84" y="104"/>
                </a:lnTo>
                <a:lnTo>
                  <a:pt x="80" y="103"/>
                </a:lnTo>
                <a:lnTo>
                  <a:pt x="76" y="102"/>
                </a:lnTo>
                <a:lnTo>
                  <a:pt x="72" y="101"/>
                </a:lnTo>
                <a:lnTo>
                  <a:pt x="70" y="97"/>
                </a:lnTo>
                <a:lnTo>
                  <a:pt x="67" y="95"/>
                </a:lnTo>
                <a:lnTo>
                  <a:pt x="65" y="91"/>
                </a:lnTo>
                <a:lnTo>
                  <a:pt x="64" y="87"/>
                </a:lnTo>
                <a:lnTo>
                  <a:pt x="63" y="83"/>
                </a:lnTo>
                <a:lnTo>
                  <a:pt x="63" y="83"/>
                </a:lnTo>
                <a:lnTo>
                  <a:pt x="64" y="79"/>
                </a:lnTo>
                <a:lnTo>
                  <a:pt x="65" y="75"/>
                </a:lnTo>
                <a:lnTo>
                  <a:pt x="67" y="72"/>
                </a:lnTo>
                <a:lnTo>
                  <a:pt x="70" y="68"/>
                </a:lnTo>
                <a:lnTo>
                  <a:pt x="72" y="66"/>
                </a:lnTo>
                <a:lnTo>
                  <a:pt x="76" y="64"/>
                </a:lnTo>
                <a:lnTo>
                  <a:pt x="80" y="63"/>
                </a:lnTo>
                <a:lnTo>
                  <a:pt x="84" y="63"/>
                </a:lnTo>
                <a:lnTo>
                  <a:pt x="84" y="63"/>
                </a:lnTo>
                <a:lnTo>
                  <a:pt x="88" y="63"/>
                </a:lnTo>
                <a:lnTo>
                  <a:pt x="92" y="64"/>
                </a:lnTo>
                <a:lnTo>
                  <a:pt x="97" y="66"/>
                </a:lnTo>
                <a:lnTo>
                  <a:pt x="99" y="68"/>
                </a:lnTo>
                <a:lnTo>
                  <a:pt x="101" y="72"/>
                </a:lnTo>
                <a:lnTo>
                  <a:pt x="103" y="75"/>
                </a:lnTo>
                <a:lnTo>
                  <a:pt x="105" y="79"/>
                </a:lnTo>
                <a:lnTo>
                  <a:pt x="106" y="83"/>
                </a:lnTo>
                <a:lnTo>
                  <a:pt x="106" y="83"/>
                </a:lnTo>
                <a:lnTo>
                  <a:pt x="105" y="87"/>
                </a:lnTo>
                <a:lnTo>
                  <a:pt x="103" y="91"/>
                </a:lnTo>
                <a:lnTo>
                  <a:pt x="101" y="95"/>
                </a:lnTo>
                <a:lnTo>
                  <a:pt x="99" y="97"/>
                </a:lnTo>
                <a:lnTo>
                  <a:pt x="97" y="101"/>
                </a:lnTo>
                <a:lnTo>
                  <a:pt x="92" y="102"/>
                </a:lnTo>
                <a:lnTo>
                  <a:pt x="88" y="103"/>
                </a:lnTo>
                <a:lnTo>
                  <a:pt x="84" y="104"/>
                </a:lnTo>
                <a:lnTo>
                  <a:pt x="84" y="104"/>
                </a:lnTo>
                <a:close/>
                <a:moveTo>
                  <a:pt x="162" y="75"/>
                </a:moveTo>
                <a:lnTo>
                  <a:pt x="162" y="76"/>
                </a:lnTo>
                <a:lnTo>
                  <a:pt x="162" y="75"/>
                </a:lnTo>
                <a:lnTo>
                  <a:pt x="143" y="70"/>
                </a:lnTo>
                <a:lnTo>
                  <a:pt x="143" y="70"/>
                </a:lnTo>
                <a:lnTo>
                  <a:pt x="140" y="70"/>
                </a:lnTo>
                <a:lnTo>
                  <a:pt x="140" y="70"/>
                </a:lnTo>
                <a:lnTo>
                  <a:pt x="140" y="68"/>
                </a:lnTo>
                <a:lnTo>
                  <a:pt x="140" y="68"/>
                </a:lnTo>
                <a:lnTo>
                  <a:pt x="138" y="61"/>
                </a:lnTo>
                <a:lnTo>
                  <a:pt x="138" y="61"/>
                </a:lnTo>
                <a:lnTo>
                  <a:pt x="135" y="55"/>
                </a:lnTo>
                <a:lnTo>
                  <a:pt x="135" y="55"/>
                </a:lnTo>
                <a:lnTo>
                  <a:pt x="135" y="53"/>
                </a:lnTo>
                <a:lnTo>
                  <a:pt x="135" y="53"/>
                </a:lnTo>
                <a:lnTo>
                  <a:pt x="135" y="52"/>
                </a:lnTo>
                <a:lnTo>
                  <a:pt x="146" y="34"/>
                </a:lnTo>
                <a:lnTo>
                  <a:pt x="146" y="34"/>
                </a:lnTo>
                <a:lnTo>
                  <a:pt x="147" y="30"/>
                </a:lnTo>
                <a:lnTo>
                  <a:pt x="147" y="28"/>
                </a:lnTo>
                <a:lnTo>
                  <a:pt x="146" y="25"/>
                </a:lnTo>
                <a:lnTo>
                  <a:pt x="144" y="22"/>
                </a:lnTo>
                <a:lnTo>
                  <a:pt x="129" y="11"/>
                </a:lnTo>
                <a:lnTo>
                  <a:pt x="129" y="11"/>
                </a:lnTo>
                <a:lnTo>
                  <a:pt x="127" y="10"/>
                </a:lnTo>
                <a:lnTo>
                  <a:pt x="124" y="10"/>
                </a:lnTo>
                <a:lnTo>
                  <a:pt x="121" y="10"/>
                </a:lnTo>
                <a:lnTo>
                  <a:pt x="118" y="11"/>
                </a:lnTo>
                <a:lnTo>
                  <a:pt x="118" y="11"/>
                </a:lnTo>
                <a:lnTo>
                  <a:pt x="117" y="12"/>
                </a:lnTo>
                <a:lnTo>
                  <a:pt x="117" y="12"/>
                </a:lnTo>
                <a:lnTo>
                  <a:pt x="115" y="14"/>
                </a:lnTo>
                <a:lnTo>
                  <a:pt x="102" y="27"/>
                </a:lnTo>
                <a:lnTo>
                  <a:pt x="102" y="27"/>
                </a:lnTo>
                <a:lnTo>
                  <a:pt x="100" y="27"/>
                </a:lnTo>
                <a:lnTo>
                  <a:pt x="100" y="28"/>
                </a:lnTo>
                <a:lnTo>
                  <a:pt x="99" y="27"/>
                </a:lnTo>
                <a:lnTo>
                  <a:pt x="99" y="27"/>
                </a:lnTo>
                <a:lnTo>
                  <a:pt x="92" y="26"/>
                </a:lnTo>
                <a:lnTo>
                  <a:pt x="85" y="26"/>
                </a:lnTo>
                <a:lnTo>
                  <a:pt x="85" y="26"/>
                </a:lnTo>
                <a:lnTo>
                  <a:pt x="85" y="26"/>
                </a:lnTo>
                <a:lnTo>
                  <a:pt x="85" y="26"/>
                </a:lnTo>
                <a:lnTo>
                  <a:pt x="83" y="23"/>
                </a:lnTo>
                <a:lnTo>
                  <a:pt x="72" y="5"/>
                </a:lnTo>
                <a:lnTo>
                  <a:pt x="72" y="5"/>
                </a:lnTo>
                <a:lnTo>
                  <a:pt x="70" y="3"/>
                </a:lnTo>
                <a:lnTo>
                  <a:pt x="68" y="2"/>
                </a:lnTo>
                <a:lnTo>
                  <a:pt x="64" y="0"/>
                </a:lnTo>
                <a:lnTo>
                  <a:pt x="62" y="2"/>
                </a:lnTo>
                <a:lnTo>
                  <a:pt x="45" y="8"/>
                </a:lnTo>
                <a:lnTo>
                  <a:pt x="45" y="8"/>
                </a:lnTo>
                <a:lnTo>
                  <a:pt x="42" y="10"/>
                </a:lnTo>
                <a:lnTo>
                  <a:pt x="40" y="12"/>
                </a:lnTo>
                <a:lnTo>
                  <a:pt x="39" y="15"/>
                </a:lnTo>
                <a:lnTo>
                  <a:pt x="39" y="19"/>
                </a:lnTo>
                <a:lnTo>
                  <a:pt x="39" y="19"/>
                </a:lnTo>
                <a:lnTo>
                  <a:pt x="45" y="40"/>
                </a:lnTo>
                <a:lnTo>
                  <a:pt x="45" y="40"/>
                </a:lnTo>
                <a:lnTo>
                  <a:pt x="45" y="42"/>
                </a:lnTo>
                <a:lnTo>
                  <a:pt x="44" y="42"/>
                </a:lnTo>
                <a:lnTo>
                  <a:pt x="44" y="42"/>
                </a:lnTo>
                <a:lnTo>
                  <a:pt x="44" y="42"/>
                </a:lnTo>
                <a:lnTo>
                  <a:pt x="39" y="48"/>
                </a:lnTo>
                <a:lnTo>
                  <a:pt x="35" y="53"/>
                </a:lnTo>
                <a:lnTo>
                  <a:pt x="34" y="53"/>
                </a:lnTo>
                <a:lnTo>
                  <a:pt x="34" y="53"/>
                </a:lnTo>
                <a:lnTo>
                  <a:pt x="32" y="55"/>
                </a:lnTo>
                <a:lnTo>
                  <a:pt x="11" y="55"/>
                </a:lnTo>
                <a:lnTo>
                  <a:pt x="11" y="55"/>
                </a:lnTo>
                <a:lnTo>
                  <a:pt x="8" y="55"/>
                </a:lnTo>
                <a:lnTo>
                  <a:pt x="6" y="57"/>
                </a:lnTo>
                <a:lnTo>
                  <a:pt x="3" y="59"/>
                </a:lnTo>
                <a:lnTo>
                  <a:pt x="2" y="61"/>
                </a:lnTo>
                <a:lnTo>
                  <a:pt x="0" y="80"/>
                </a:lnTo>
                <a:lnTo>
                  <a:pt x="0" y="80"/>
                </a:lnTo>
                <a:lnTo>
                  <a:pt x="0" y="82"/>
                </a:lnTo>
                <a:lnTo>
                  <a:pt x="1" y="86"/>
                </a:lnTo>
                <a:lnTo>
                  <a:pt x="3" y="88"/>
                </a:lnTo>
                <a:lnTo>
                  <a:pt x="6" y="90"/>
                </a:lnTo>
                <a:lnTo>
                  <a:pt x="9" y="91"/>
                </a:lnTo>
                <a:lnTo>
                  <a:pt x="26" y="96"/>
                </a:lnTo>
                <a:lnTo>
                  <a:pt x="26" y="96"/>
                </a:lnTo>
                <a:lnTo>
                  <a:pt x="27" y="96"/>
                </a:lnTo>
                <a:lnTo>
                  <a:pt x="29" y="97"/>
                </a:lnTo>
                <a:lnTo>
                  <a:pt x="29" y="97"/>
                </a:lnTo>
                <a:lnTo>
                  <a:pt x="29" y="97"/>
                </a:lnTo>
                <a:lnTo>
                  <a:pt x="31" y="104"/>
                </a:lnTo>
                <a:lnTo>
                  <a:pt x="31" y="104"/>
                </a:lnTo>
                <a:lnTo>
                  <a:pt x="34" y="111"/>
                </a:lnTo>
                <a:lnTo>
                  <a:pt x="34" y="112"/>
                </a:lnTo>
                <a:lnTo>
                  <a:pt x="34" y="112"/>
                </a:lnTo>
                <a:lnTo>
                  <a:pt x="34" y="112"/>
                </a:lnTo>
                <a:lnTo>
                  <a:pt x="34" y="113"/>
                </a:lnTo>
                <a:lnTo>
                  <a:pt x="23" y="132"/>
                </a:lnTo>
                <a:lnTo>
                  <a:pt x="23" y="132"/>
                </a:lnTo>
                <a:lnTo>
                  <a:pt x="22" y="135"/>
                </a:lnTo>
                <a:lnTo>
                  <a:pt x="22" y="138"/>
                </a:lnTo>
                <a:lnTo>
                  <a:pt x="23" y="141"/>
                </a:lnTo>
                <a:lnTo>
                  <a:pt x="25" y="143"/>
                </a:lnTo>
                <a:lnTo>
                  <a:pt x="40" y="155"/>
                </a:lnTo>
                <a:lnTo>
                  <a:pt x="40" y="155"/>
                </a:lnTo>
                <a:lnTo>
                  <a:pt x="42" y="156"/>
                </a:lnTo>
                <a:lnTo>
                  <a:pt x="45" y="157"/>
                </a:lnTo>
                <a:lnTo>
                  <a:pt x="48" y="156"/>
                </a:lnTo>
                <a:lnTo>
                  <a:pt x="52" y="155"/>
                </a:lnTo>
                <a:lnTo>
                  <a:pt x="52" y="155"/>
                </a:lnTo>
                <a:lnTo>
                  <a:pt x="52" y="155"/>
                </a:lnTo>
                <a:lnTo>
                  <a:pt x="52" y="155"/>
                </a:lnTo>
                <a:lnTo>
                  <a:pt x="61" y="146"/>
                </a:lnTo>
                <a:lnTo>
                  <a:pt x="67" y="140"/>
                </a:lnTo>
                <a:lnTo>
                  <a:pt x="67" y="140"/>
                </a:lnTo>
                <a:lnTo>
                  <a:pt x="69" y="139"/>
                </a:lnTo>
                <a:lnTo>
                  <a:pt x="69" y="139"/>
                </a:lnTo>
                <a:lnTo>
                  <a:pt x="69" y="139"/>
                </a:lnTo>
                <a:lnTo>
                  <a:pt x="69" y="139"/>
                </a:lnTo>
                <a:lnTo>
                  <a:pt x="76" y="140"/>
                </a:lnTo>
                <a:lnTo>
                  <a:pt x="84" y="141"/>
                </a:lnTo>
                <a:lnTo>
                  <a:pt x="84" y="141"/>
                </a:lnTo>
                <a:lnTo>
                  <a:pt x="84" y="141"/>
                </a:lnTo>
                <a:lnTo>
                  <a:pt x="84" y="141"/>
                </a:lnTo>
                <a:lnTo>
                  <a:pt x="85" y="142"/>
                </a:lnTo>
                <a:lnTo>
                  <a:pt x="97" y="161"/>
                </a:lnTo>
                <a:lnTo>
                  <a:pt x="97" y="161"/>
                </a:lnTo>
                <a:lnTo>
                  <a:pt x="99" y="163"/>
                </a:lnTo>
                <a:lnTo>
                  <a:pt x="101" y="165"/>
                </a:lnTo>
                <a:lnTo>
                  <a:pt x="105" y="165"/>
                </a:lnTo>
                <a:lnTo>
                  <a:pt x="107" y="165"/>
                </a:lnTo>
                <a:lnTo>
                  <a:pt x="124" y="158"/>
                </a:lnTo>
                <a:lnTo>
                  <a:pt x="124" y="158"/>
                </a:lnTo>
                <a:lnTo>
                  <a:pt x="127" y="156"/>
                </a:lnTo>
                <a:lnTo>
                  <a:pt x="129" y="154"/>
                </a:lnTo>
                <a:lnTo>
                  <a:pt x="130" y="151"/>
                </a:lnTo>
                <a:lnTo>
                  <a:pt x="130" y="147"/>
                </a:lnTo>
                <a:lnTo>
                  <a:pt x="130" y="147"/>
                </a:lnTo>
                <a:lnTo>
                  <a:pt x="130" y="147"/>
                </a:lnTo>
                <a:lnTo>
                  <a:pt x="130" y="147"/>
                </a:lnTo>
                <a:lnTo>
                  <a:pt x="130" y="147"/>
                </a:lnTo>
                <a:lnTo>
                  <a:pt x="130" y="147"/>
                </a:lnTo>
                <a:lnTo>
                  <a:pt x="130" y="147"/>
                </a:lnTo>
                <a:lnTo>
                  <a:pt x="124" y="126"/>
                </a:lnTo>
                <a:lnTo>
                  <a:pt x="124" y="126"/>
                </a:lnTo>
                <a:lnTo>
                  <a:pt x="124" y="125"/>
                </a:lnTo>
                <a:lnTo>
                  <a:pt x="124" y="124"/>
                </a:lnTo>
                <a:lnTo>
                  <a:pt x="125" y="124"/>
                </a:lnTo>
                <a:lnTo>
                  <a:pt x="125" y="124"/>
                </a:lnTo>
                <a:lnTo>
                  <a:pt x="130" y="119"/>
                </a:lnTo>
                <a:lnTo>
                  <a:pt x="133" y="112"/>
                </a:lnTo>
                <a:lnTo>
                  <a:pt x="135" y="112"/>
                </a:lnTo>
                <a:lnTo>
                  <a:pt x="135" y="112"/>
                </a:lnTo>
                <a:lnTo>
                  <a:pt x="136" y="111"/>
                </a:lnTo>
                <a:lnTo>
                  <a:pt x="158" y="111"/>
                </a:lnTo>
                <a:lnTo>
                  <a:pt x="158" y="111"/>
                </a:lnTo>
                <a:lnTo>
                  <a:pt x="161" y="111"/>
                </a:lnTo>
                <a:lnTo>
                  <a:pt x="163" y="110"/>
                </a:lnTo>
                <a:lnTo>
                  <a:pt x="166" y="108"/>
                </a:lnTo>
                <a:lnTo>
                  <a:pt x="167" y="104"/>
                </a:lnTo>
                <a:lnTo>
                  <a:pt x="169" y="86"/>
                </a:lnTo>
                <a:lnTo>
                  <a:pt x="169" y="86"/>
                </a:lnTo>
                <a:lnTo>
                  <a:pt x="169" y="83"/>
                </a:lnTo>
                <a:lnTo>
                  <a:pt x="168" y="80"/>
                </a:lnTo>
                <a:lnTo>
                  <a:pt x="166" y="78"/>
                </a:lnTo>
                <a:lnTo>
                  <a:pt x="162" y="75"/>
                </a:lnTo>
                <a:lnTo>
                  <a:pt x="162" y="75"/>
                </a:lnTo>
                <a:close/>
                <a:moveTo>
                  <a:pt x="159" y="103"/>
                </a:moveTo>
                <a:lnTo>
                  <a:pt x="136" y="103"/>
                </a:lnTo>
                <a:lnTo>
                  <a:pt x="136" y="103"/>
                </a:lnTo>
                <a:lnTo>
                  <a:pt x="132" y="104"/>
                </a:lnTo>
                <a:lnTo>
                  <a:pt x="130" y="105"/>
                </a:lnTo>
                <a:lnTo>
                  <a:pt x="128" y="106"/>
                </a:lnTo>
                <a:lnTo>
                  <a:pt x="127" y="109"/>
                </a:lnTo>
                <a:lnTo>
                  <a:pt x="127" y="109"/>
                </a:lnTo>
                <a:lnTo>
                  <a:pt x="123" y="113"/>
                </a:lnTo>
                <a:lnTo>
                  <a:pt x="120" y="118"/>
                </a:lnTo>
                <a:lnTo>
                  <a:pt x="120" y="118"/>
                </a:lnTo>
                <a:lnTo>
                  <a:pt x="117" y="121"/>
                </a:lnTo>
                <a:lnTo>
                  <a:pt x="116" y="124"/>
                </a:lnTo>
                <a:lnTo>
                  <a:pt x="116" y="128"/>
                </a:lnTo>
                <a:lnTo>
                  <a:pt x="121" y="146"/>
                </a:lnTo>
                <a:lnTo>
                  <a:pt x="121" y="146"/>
                </a:lnTo>
                <a:lnTo>
                  <a:pt x="122" y="149"/>
                </a:lnTo>
                <a:lnTo>
                  <a:pt x="122" y="150"/>
                </a:lnTo>
                <a:lnTo>
                  <a:pt x="103" y="157"/>
                </a:lnTo>
                <a:lnTo>
                  <a:pt x="93" y="138"/>
                </a:lnTo>
                <a:lnTo>
                  <a:pt x="93" y="138"/>
                </a:lnTo>
                <a:lnTo>
                  <a:pt x="91" y="135"/>
                </a:lnTo>
                <a:lnTo>
                  <a:pt x="88" y="134"/>
                </a:lnTo>
                <a:lnTo>
                  <a:pt x="84" y="133"/>
                </a:lnTo>
                <a:lnTo>
                  <a:pt x="84" y="133"/>
                </a:lnTo>
                <a:lnTo>
                  <a:pt x="84" y="133"/>
                </a:lnTo>
                <a:lnTo>
                  <a:pt x="77" y="132"/>
                </a:lnTo>
                <a:lnTo>
                  <a:pt x="71" y="131"/>
                </a:lnTo>
                <a:lnTo>
                  <a:pt x="71" y="131"/>
                </a:lnTo>
                <a:lnTo>
                  <a:pt x="68" y="131"/>
                </a:lnTo>
                <a:lnTo>
                  <a:pt x="64" y="132"/>
                </a:lnTo>
                <a:lnTo>
                  <a:pt x="61" y="134"/>
                </a:lnTo>
                <a:lnTo>
                  <a:pt x="48" y="146"/>
                </a:lnTo>
                <a:lnTo>
                  <a:pt x="48" y="146"/>
                </a:lnTo>
                <a:lnTo>
                  <a:pt x="46" y="148"/>
                </a:lnTo>
                <a:lnTo>
                  <a:pt x="46" y="149"/>
                </a:lnTo>
                <a:lnTo>
                  <a:pt x="30" y="136"/>
                </a:lnTo>
                <a:lnTo>
                  <a:pt x="41" y="118"/>
                </a:lnTo>
                <a:lnTo>
                  <a:pt x="41" y="118"/>
                </a:lnTo>
                <a:lnTo>
                  <a:pt x="42" y="114"/>
                </a:lnTo>
                <a:lnTo>
                  <a:pt x="42" y="111"/>
                </a:lnTo>
                <a:lnTo>
                  <a:pt x="42" y="109"/>
                </a:lnTo>
                <a:lnTo>
                  <a:pt x="42" y="109"/>
                </a:lnTo>
                <a:lnTo>
                  <a:pt x="39" y="102"/>
                </a:lnTo>
                <a:lnTo>
                  <a:pt x="39" y="102"/>
                </a:lnTo>
                <a:lnTo>
                  <a:pt x="37" y="94"/>
                </a:lnTo>
                <a:lnTo>
                  <a:pt x="37" y="94"/>
                </a:lnTo>
                <a:lnTo>
                  <a:pt x="35" y="91"/>
                </a:lnTo>
                <a:lnTo>
                  <a:pt x="33" y="90"/>
                </a:lnTo>
                <a:lnTo>
                  <a:pt x="29" y="88"/>
                </a:lnTo>
                <a:lnTo>
                  <a:pt x="11" y="83"/>
                </a:lnTo>
                <a:lnTo>
                  <a:pt x="11" y="83"/>
                </a:lnTo>
                <a:lnTo>
                  <a:pt x="9" y="82"/>
                </a:lnTo>
                <a:lnTo>
                  <a:pt x="8" y="82"/>
                </a:lnTo>
                <a:lnTo>
                  <a:pt x="10" y="63"/>
                </a:lnTo>
                <a:lnTo>
                  <a:pt x="32" y="63"/>
                </a:lnTo>
                <a:lnTo>
                  <a:pt x="32" y="63"/>
                </a:lnTo>
                <a:lnTo>
                  <a:pt x="35" y="63"/>
                </a:lnTo>
                <a:lnTo>
                  <a:pt x="39" y="61"/>
                </a:lnTo>
                <a:lnTo>
                  <a:pt x="41" y="59"/>
                </a:lnTo>
                <a:lnTo>
                  <a:pt x="42" y="58"/>
                </a:lnTo>
                <a:lnTo>
                  <a:pt x="42" y="58"/>
                </a:lnTo>
                <a:lnTo>
                  <a:pt x="46" y="52"/>
                </a:lnTo>
                <a:lnTo>
                  <a:pt x="49" y="48"/>
                </a:lnTo>
                <a:lnTo>
                  <a:pt x="49" y="48"/>
                </a:lnTo>
                <a:lnTo>
                  <a:pt x="52" y="45"/>
                </a:lnTo>
                <a:lnTo>
                  <a:pt x="53" y="42"/>
                </a:lnTo>
                <a:lnTo>
                  <a:pt x="52" y="37"/>
                </a:lnTo>
                <a:lnTo>
                  <a:pt x="48" y="20"/>
                </a:lnTo>
                <a:lnTo>
                  <a:pt x="48" y="20"/>
                </a:lnTo>
                <a:lnTo>
                  <a:pt x="47" y="18"/>
                </a:lnTo>
                <a:lnTo>
                  <a:pt x="47" y="17"/>
                </a:lnTo>
                <a:lnTo>
                  <a:pt x="65" y="8"/>
                </a:lnTo>
                <a:lnTo>
                  <a:pt x="76" y="28"/>
                </a:lnTo>
                <a:lnTo>
                  <a:pt x="76" y="28"/>
                </a:lnTo>
                <a:lnTo>
                  <a:pt x="78" y="30"/>
                </a:lnTo>
                <a:lnTo>
                  <a:pt x="80" y="33"/>
                </a:lnTo>
                <a:lnTo>
                  <a:pt x="83" y="34"/>
                </a:lnTo>
                <a:lnTo>
                  <a:pt x="85" y="34"/>
                </a:lnTo>
                <a:lnTo>
                  <a:pt x="85" y="34"/>
                </a:lnTo>
                <a:lnTo>
                  <a:pt x="91" y="34"/>
                </a:lnTo>
                <a:lnTo>
                  <a:pt x="97" y="35"/>
                </a:lnTo>
                <a:lnTo>
                  <a:pt x="97" y="35"/>
                </a:lnTo>
                <a:lnTo>
                  <a:pt x="101" y="36"/>
                </a:lnTo>
                <a:lnTo>
                  <a:pt x="105" y="35"/>
                </a:lnTo>
                <a:lnTo>
                  <a:pt x="108" y="33"/>
                </a:lnTo>
                <a:lnTo>
                  <a:pt x="123" y="17"/>
                </a:lnTo>
                <a:lnTo>
                  <a:pt x="139" y="29"/>
                </a:lnTo>
                <a:lnTo>
                  <a:pt x="128" y="49"/>
                </a:lnTo>
                <a:lnTo>
                  <a:pt x="128" y="49"/>
                </a:lnTo>
                <a:lnTo>
                  <a:pt x="127" y="52"/>
                </a:lnTo>
                <a:lnTo>
                  <a:pt x="125" y="55"/>
                </a:lnTo>
                <a:lnTo>
                  <a:pt x="127" y="58"/>
                </a:lnTo>
                <a:lnTo>
                  <a:pt x="127" y="58"/>
                </a:lnTo>
                <a:lnTo>
                  <a:pt x="130" y="65"/>
                </a:lnTo>
                <a:lnTo>
                  <a:pt x="130" y="65"/>
                </a:lnTo>
                <a:lnTo>
                  <a:pt x="132" y="72"/>
                </a:lnTo>
                <a:lnTo>
                  <a:pt x="132" y="72"/>
                </a:lnTo>
                <a:lnTo>
                  <a:pt x="133" y="74"/>
                </a:lnTo>
                <a:lnTo>
                  <a:pt x="136" y="75"/>
                </a:lnTo>
                <a:lnTo>
                  <a:pt x="140" y="78"/>
                </a:lnTo>
                <a:lnTo>
                  <a:pt x="156" y="82"/>
                </a:lnTo>
                <a:lnTo>
                  <a:pt x="156" y="82"/>
                </a:lnTo>
                <a:lnTo>
                  <a:pt x="160" y="83"/>
                </a:lnTo>
                <a:lnTo>
                  <a:pt x="161" y="83"/>
                </a:lnTo>
                <a:lnTo>
                  <a:pt x="159" y="103"/>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2"/>
          <p:cNvSpPr>
            <a:spLocks noChangeAspect="1" noEditPoints="1"/>
          </p:cNvSpPr>
          <p:nvPr/>
        </p:nvSpPr>
        <p:spPr bwMode="auto">
          <a:xfrm>
            <a:off x="8594547" y="2737307"/>
            <a:ext cx="610067" cy="548288"/>
          </a:xfrm>
          <a:custGeom>
            <a:avLst/>
            <a:gdLst>
              <a:gd name="T0" fmla="*/ 78 w 158"/>
              <a:gd name="T1" fmla="*/ 142 h 142"/>
              <a:gd name="T2" fmla="*/ 72 w 158"/>
              <a:gd name="T3" fmla="*/ 139 h 142"/>
              <a:gd name="T4" fmla="*/ 15 w 158"/>
              <a:gd name="T5" fmla="*/ 81 h 142"/>
              <a:gd name="T6" fmla="*/ 3 w 158"/>
              <a:gd name="T7" fmla="*/ 66 h 142"/>
              <a:gd name="T8" fmla="*/ 0 w 158"/>
              <a:gd name="T9" fmla="*/ 47 h 142"/>
              <a:gd name="T10" fmla="*/ 1 w 158"/>
              <a:gd name="T11" fmla="*/ 37 h 142"/>
              <a:gd name="T12" fmla="*/ 8 w 158"/>
              <a:gd name="T13" fmla="*/ 21 h 142"/>
              <a:gd name="T14" fmla="*/ 20 w 158"/>
              <a:gd name="T15" fmla="*/ 8 h 142"/>
              <a:gd name="T16" fmla="*/ 37 w 158"/>
              <a:gd name="T17" fmla="*/ 1 h 142"/>
              <a:gd name="T18" fmla="*/ 46 w 158"/>
              <a:gd name="T19" fmla="*/ 0 h 142"/>
              <a:gd name="T20" fmla="*/ 64 w 158"/>
              <a:gd name="T21" fmla="*/ 4 h 142"/>
              <a:gd name="T22" fmla="*/ 79 w 158"/>
              <a:gd name="T23" fmla="*/ 14 h 142"/>
              <a:gd name="T24" fmla="*/ 86 w 158"/>
              <a:gd name="T25" fmla="*/ 8 h 142"/>
              <a:gd name="T26" fmla="*/ 102 w 158"/>
              <a:gd name="T27" fmla="*/ 1 h 142"/>
              <a:gd name="T28" fmla="*/ 112 w 158"/>
              <a:gd name="T29" fmla="*/ 0 h 142"/>
              <a:gd name="T30" fmla="*/ 129 w 158"/>
              <a:gd name="T31" fmla="*/ 4 h 142"/>
              <a:gd name="T32" fmla="*/ 144 w 158"/>
              <a:gd name="T33" fmla="*/ 14 h 142"/>
              <a:gd name="T34" fmla="*/ 154 w 158"/>
              <a:gd name="T35" fmla="*/ 29 h 142"/>
              <a:gd name="T36" fmla="*/ 158 w 158"/>
              <a:gd name="T37" fmla="*/ 47 h 142"/>
              <a:gd name="T38" fmla="*/ 156 w 158"/>
              <a:gd name="T39" fmla="*/ 57 h 142"/>
              <a:gd name="T40" fmla="*/ 150 w 158"/>
              <a:gd name="T41" fmla="*/ 74 h 142"/>
              <a:gd name="T42" fmla="*/ 85 w 158"/>
              <a:gd name="T43" fmla="*/ 139 h 142"/>
              <a:gd name="T44" fmla="*/ 83 w 158"/>
              <a:gd name="T45" fmla="*/ 141 h 142"/>
              <a:gd name="T46" fmla="*/ 78 w 158"/>
              <a:gd name="T47" fmla="*/ 142 h 142"/>
              <a:gd name="T48" fmla="*/ 46 w 158"/>
              <a:gd name="T49" fmla="*/ 9 h 142"/>
              <a:gd name="T50" fmla="*/ 32 w 158"/>
              <a:gd name="T51" fmla="*/ 13 h 142"/>
              <a:gd name="T52" fmla="*/ 20 w 158"/>
              <a:gd name="T53" fmla="*/ 21 h 142"/>
              <a:gd name="T54" fmla="*/ 12 w 158"/>
              <a:gd name="T55" fmla="*/ 32 h 142"/>
              <a:gd name="T56" fmla="*/ 9 w 158"/>
              <a:gd name="T57" fmla="*/ 47 h 142"/>
              <a:gd name="T58" fmla="*/ 10 w 158"/>
              <a:gd name="T59" fmla="*/ 54 h 142"/>
              <a:gd name="T60" fmla="*/ 16 w 158"/>
              <a:gd name="T61" fmla="*/ 68 h 142"/>
              <a:gd name="T62" fmla="*/ 79 w 158"/>
              <a:gd name="T63" fmla="*/ 132 h 142"/>
              <a:gd name="T64" fmla="*/ 137 w 158"/>
              <a:gd name="T65" fmla="*/ 74 h 142"/>
              <a:gd name="T66" fmla="*/ 145 w 158"/>
              <a:gd name="T67" fmla="*/ 61 h 142"/>
              <a:gd name="T68" fmla="*/ 148 w 158"/>
              <a:gd name="T69" fmla="*/ 47 h 142"/>
              <a:gd name="T70" fmla="*/ 147 w 158"/>
              <a:gd name="T71" fmla="*/ 39 h 142"/>
              <a:gd name="T72" fmla="*/ 143 w 158"/>
              <a:gd name="T73" fmla="*/ 27 h 142"/>
              <a:gd name="T74" fmla="*/ 132 w 158"/>
              <a:gd name="T75" fmla="*/ 16 h 142"/>
              <a:gd name="T76" fmla="*/ 118 w 158"/>
              <a:gd name="T77" fmla="*/ 11 h 142"/>
              <a:gd name="T78" fmla="*/ 112 w 158"/>
              <a:gd name="T79" fmla="*/ 9 h 142"/>
              <a:gd name="T80" fmla="*/ 97 w 158"/>
              <a:gd name="T81" fmla="*/ 13 h 142"/>
              <a:gd name="T82" fmla="*/ 85 w 158"/>
              <a:gd name="T83" fmla="*/ 21 h 142"/>
              <a:gd name="T84" fmla="*/ 83 w 158"/>
              <a:gd name="T85" fmla="*/ 23 h 142"/>
              <a:gd name="T86" fmla="*/ 80 w 158"/>
              <a:gd name="T87" fmla="*/ 24 h 142"/>
              <a:gd name="T88" fmla="*/ 77 w 158"/>
              <a:gd name="T89" fmla="*/ 24 h 142"/>
              <a:gd name="T90" fmla="*/ 75 w 158"/>
              <a:gd name="T91" fmla="*/ 23 h 142"/>
              <a:gd name="T92" fmla="*/ 73 w 158"/>
              <a:gd name="T93" fmla="*/ 21 h 142"/>
              <a:gd name="T94" fmla="*/ 61 w 158"/>
              <a:gd name="T95" fmla="*/ 13 h 142"/>
              <a:gd name="T96" fmla="*/ 46 w 158"/>
              <a:gd name="T97" fmla="*/ 9 h 142"/>
              <a:gd name="T98" fmla="*/ 76 w 158"/>
              <a:gd name="T99" fmla="*/ 17 h 142"/>
              <a:gd name="T100" fmla="*/ 76 w 158"/>
              <a:gd name="T101" fmla="*/ 17 h 142"/>
              <a:gd name="T102" fmla="*/ 76 w 158"/>
              <a:gd name="T103"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42">
                <a:moveTo>
                  <a:pt x="78" y="142"/>
                </a:moveTo>
                <a:lnTo>
                  <a:pt x="78" y="142"/>
                </a:lnTo>
                <a:lnTo>
                  <a:pt x="76" y="141"/>
                </a:lnTo>
                <a:lnTo>
                  <a:pt x="72" y="139"/>
                </a:lnTo>
                <a:lnTo>
                  <a:pt x="15" y="81"/>
                </a:lnTo>
                <a:lnTo>
                  <a:pt x="15" y="81"/>
                </a:lnTo>
                <a:lnTo>
                  <a:pt x="9" y="74"/>
                </a:lnTo>
                <a:lnTo>
                  <a:pt x="3" y="66"/>
                </a:lnTo>
                <a:lnTo>
                  <a:pt x="1" y="57"/>
                </a:lnTo>
                <a:lnTo>
                  <a:pt x="0" y="47"/>
                </a:lnTo>
                <a:lnTo>
                  <a:pt x="0" y="47"/>
                </a:lnTo>
                <a:lnTo>
                  <a:pt x="1" y="37"/>
                </a:lnTo>
                <a:lnTo>
                  <a:pt x="3" y="29"/>
                </a:lnTo>
                <a:lnTo>
                  <a:pt x="8" y="21"/>
                </a:lnTo>
                <a:lnTo>
                  <a:pt x="14" y="14"/>
                </a:lnTo>
                <a:lnTo>
                  <a:pt x="20" y="8"/>
                </a:lnTo>
                <a:lnTo>
                  <a:pt x="29" y="4"/>
                </a:lnTo>
                <a:lnTo>
                  <a:pt x="37" y="1"/>
                </a:lnTo>
                <a:lnTo>
                  <a:pt x="46" y="0"/>
                </a:lnTo>
                <a:lnTo>
                  <a:pt x="46" y="0"/>
                </a:lnTo>
                <a:lnTo>
                  <a:pt x="55" y="1"/>
                </a:lnTo>
                <a:lnTo>
                  <a:pt x="64" y="4"/>
                </a:lnTo>
                <a:lnTo>
                  <a:pt x="71" y="8"/>
                </a:lnTo>
                <a:lnTo>
                  <a:pt x="79" y="14"/>
                </a:lnTo>
                <a:lnTo>
                  <a:pt x="79" y="14"/>
                </a:lnTo>
                <a:lnTo>
                  <a:pt x="86" y="8"/>
                </a:lnTo>
                <a:lnTo>
                  <a:pt x="94" y="4"/>
                </a:lnTo>
                <a:lnTo>
                  <a:pt x="102" y="1"/>
                </a:lnTo>
                <a:lnTo>
                  <a:pt x="112" y="0"/>
                </a:lnTo>
                <a:lnTo>
                  <a:pt x="112" y="0"/>
                </a:lnTo>
                <a:lnTo>
                  <a:pt x="121" y="1"/>
                </a:lnTo>
                <a:lnTo>
                  <a:pt x="129" y="4"/>
                </a:lnTo>
                <a:lnTo>
                  <a:pt x="137" y="8"/>
                </a:lnTo>
                <a:lnTo>
                  <a:pt x="144" y="14"/>
                </a:lnTo>
                <a:lnTo>
                  <a:pt x="150" y="21"/>
                </a:lnTo>
                <a:lnTo>
                  <a:pt x="154" y="29"/>
                </a:lnTo>
                <a:lnTo>
                  <a:pt x="156" y="37"/>
                </a:lnTo>
                <a:lnTo>
                  <a:pt x="158" y="47"/>
                </a:lnTo>
                <a:lnTo>
                  <a:pt x="158" y="47"/>
                </a:lnTo>
                <a:lnTo>
                  <a:pt x="156" y="57"/>
                </a:lnTo>
                <a:lnTo>
                  <a:pt x="154" y="66"/>
                </a:lnTo>
                <a:lnTo>
                  <a:pt x="150" y="74"/>
                </a:lnTo>
                <a:lnTo>
                  <a:pt x="143" y="81"/>
                </a:lnTo>
                <a:lnTo>
                  <a:pt x="85" y="139"/>
                </a:lnTo>
                <a:lnTo>
                  <a:pt x="85" y="139"/>
                </a:lnTo>
                <a:lnTo>
                  <a:pt x="83" y="141"/>
                </a:lnTo>
                <a:lnTo>
                  <a:pt x="78" y="142"/>
                </a:lnTo>
                <a:lnTo>
                  <a:pt x="78" y="142"/>
                </a:lnTo>
                <a:close/>
                <a:moveTo>
                  <a:pt x="46" y="9"/>
                </a:moveTo>
                <a:lnTo>
                  <a:pt x="46" y="9"/>
                </a:lnTo>
                <a:lnTo>
                  <a:pt x="39" y="11"/>
                </a:lnTo>
                <a:lnTo>
                  <a:pt x="32" y="13"/>
                </a:lnTo>
                <a:lnTo>
                  <a:pt x="25" y="16"/>
                </a:lnTo>
                <a:lnTo>
                  <a:pt x="20" y="21"/>
                </a:lnTo>
                <a:lnTo>
                  <a:pt x="16" y="27"/>
                </a:lnTo>
                <a:lnTo>
                  <a:pt x="12" y="32"/>
                </a:lnTo>
                <a:lnTo>
                  <a:pt x="10" y="39"/>
                </a:lnTo>
                <a:lnTo>
                  <a:pt x="9" y="47"/>
                </a:lnTo>
                <a:lnTo>
                  <a:pt x="9" y="47"/>
                </a:lnTo>
                <a:lnTo>
                  <a:pt x="10" y="54"/>
                </a:lnTo>
                <a:lnTo>
                  <a:pt x="12" y="61"/>
                </a:lnTo>
                <a:lnTo>
                  <a:pt x="16" y="68"/>
                </a:lnTo>
                <a:lnTo>
                  <a:pt x="22" y="74"/>
                </a:lnTo>
                <a:lnTo>
                  <a:pt x="79" y="132"/>
                </a:lnTo>
                <a:lnTo>
                  <a:pt x="137" y="74"/>
                </a:lnTo>
                <a:lnTo>
                  <a:pt x="137" y="74"/>
                </a:lnTo>
                <a:lnTo>
                  <a:pt x="141" y="68"/>
                </a:lnTo>
                <a:lnTo>
                  <a:pt x="145" y="61"/>
                </a:lnTo>
                <a:lnTo>
                  <a:pt x="147" y="54"/>
                </a:lnTo>
                <a:lnTo>
                  <a:pt x="148" y="47"/>
                </a:lnTo>
                <a:lnTo>
                  <a:pt x="148" y="47"/>
                </a:lnTo>
                <a:lnTo>
                  <a:pt x="147" y="39"/>
                </a:lnTo>
                <a:lnTo>
                  <a:pt x="146" y="32"/>
                </a:lnTo>
                <a:lnTo>
                  <a:pt x="143" y="27"/>
                </a:lnTo>
                <a:lnTo>
                  <a:pt x="138" y="21"/>
                </a:lnTo>
                <a:lnTo>
                  <a:pt x="132" y="16"/>
                </a:lnTo>
                <a:lnTo>
                  <a:pt x="125" y="13"/>
                </a:lnTo>
                <a:lnTo>
                  <a:pt x="118" y="11"/>
                </a:lnTo>
                <a:lnTo>
                  <a:pt x="112" y="9"/>
                </a:lnTo>
                <a:lnTo>
                  <a:pt x="112" y="9"/>
                </a:lnTo>
                <a:lnTo>
                  <a:pt x="103" y="11"/>
                </a:lnTo>
                <a:lnTo>
                  <a:pt x="97" y="13"/>
                </a:lnTo>
                <a:lnTo>
                  <a:pt x="91" y="16"/>
                </a:lnTo>
                <a:lnTo>
                  <a:pt x="85" y="21"/>
                </a:lnTo>
                <a:lnTo>
                  <a:pt x="85" y="21"/>
                </a:lnTo>
                <a:lnTo>
                  <a:pt x="83" y="23"/>
                </a:lnTo>
                <a:lnTo>
                  <a:pt x="83" y="23"/>
                </a:lnTo>
                <a:lnTo>
                  <a:pt x="80" y="24"/>
                </a:lnTo>
                <a:lnTo>
                  <a:pt x="79" y="26"/>
                </a:lnTo>
                <a:lnTo>
                  <a:pt x="77" y="24"/>
                </a:lnTo>
                <a:lnTo>
                  <a:pt x="75" y="23"/>
                </a:lnTo>
                <a:lnTo>
                  <a:pt x="75" y="23"/>
                </a:lnTo>
                <a:lnTo>
                  <a:pt x="73" y="21"/>
                </a:lnTo>
                <a:lnTo>
                  <a:pt x="73" y="21"/>
                </a:lnTo>
                <a:lnTo>
                  <a:pt x="68" y="16"/>
                </a:lnTo>
                <a:lnTo>
                  <a:pt x="61" y="13"/>
                </a:lnTo>
                <a:lnTo>
                  <a:pt x="54" y="11"/>
                </a:lnTo>
                <a:lnTo>
                  <a:pt x="46" y="9"/>
                </a:lnTo>
                <a:lnTo>
                  <a:pt x="46" y="9"/>
                </a:lnTo>
                <a:close/>
                <a:moveTo>
                  <a:pt x="76" y="17"/>
                </a:moveTo>
                <a:lnTo>
                  <a:pt x="76" y="17"/>
                </a:lnTo>
                <a:lnTo>
                  <a:pt x="76" y="17"/>
                </a:lnTo>
                <a:lnTo>
                  <a:pt x="76" y="17"/>
                </a:lnTo>
                <a:lnTo>
                  <a:pt x="76" y="17"/>
                </a:lnTo>
                <a:lnTo>
                  <a:pt x="76" y="17"/>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98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7" grpId="0"/>
      <p:bldP spid="28" grpId="0"/>
      <p:bldP spid="29" grpId="0"/>
      <p:bldP spid="30" grpId="0"/>
      <p:bldP spid="31" grpId="0"/>
      <p:bldP spid="32" grpId="0"/>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9"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6597" y="4784483"/>
            <a:ext cx="1422234" cy="62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4866" y="3948172"/>
            <a:ext cx="1464987" cy="83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Can We Think About Well Known Private Labels Today?</a:t>
            </a:r>
            <a:endParaRPr lang="en-US" dirty="0"/>
          </a:p>
        </p:txBody>
      </p:sp>
      <p:sp>
        <p:nvSpPr>
          <p:cNvPr id="5" name="Text Placeholder 4"/>
          <p:cNvSpPr>
            <a:spLocks noGrp="1"/>
          </p:cNvSpPr>
          <p:nvPr>
            <p:ph type="body" sz="quarter" idx="14"/>
          </p:nvPr>
        </p:nvSpPr>
        <p:spPr/>
        <p:txBody>
          <a:bodyPr/>
          <a:lstStyle/>
          <a:p>
            <a:r>
              <a:rPr lang="en-US" dirty="0"/>
              <a:t>Source: Kantar Retail research and </a:t>
            </a:r>
            <a:r>
              <a:rPr lang="en-US" dirty="0" smtClean="0"/>
              <a:t>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11</a:t>
            </a:fld>
            <a:endParaRPr lang="en-US" dirty="0"/>
          </a:p>
        </p:txBody>
      </p:sp>
      <p:sp>
        <p:nvSpPr>
          <p:cNvPr id="9" name="Left-Right Arrow 8"/>
          <p:cNvSpPr/>
          <p:nvPr/>
        </p:nvSpPr>
        <p:spPr>
          <a:xfrm>
            <a:off x="1127380" y="3359916"/>
            <a:ext cx="10011749" cy="685800"/>
          </a:xfrm>
          <a:prstGeom prst="leftRightArrow">
            <a:avLst/>
          </a:prstGeom>
          <a:solidFill>
            <a:schemeClr val="accent1"/>
          </a:solidFill>
          <a:ln w="28575">
            <a:solidFill>
              <a:srgbClr val="A87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10" name="Up-Down Arrow 9"/>
          <p:cNvSpPr/>
          <p:nvPr/>
        </p:nvSpPr>
        <p:spPr>
          <a:xfrm>
            <a:off x="5760160" y="1752346"/>
            <a:ext cx="685855" cy="3775948"/>
          </a:xfrm>
          <a:prstGeom prst="upDownArrow">
            <a:avLst/>
          </a:prstGeom>
          <a:solidFill>
            <a:schemeClr val="accent1"/>
          </a:solidFill>
          <a:ln w="28575">
            <a:solidFill>
              <a:srgbClr val="A87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11" name="TextBox 10"/>
          <p:cNvSpPr txBox="1"/>
          <p:nvPr/>
        </p:nvSpPr>
        <p:spPr>
          <a:xfrm>
            <a:off x="5607788" y="5923559"/>
            <a:ext cx="990600" cy="246221"/>
          </a:xfrm>
          <a:prstGeom prst="rect">
            <a:avLst/>
          </a:prstGeom>
          <a:noFill/>
        </p:spPr>
        <p:txBody>
          <a:bodyPr wrap="square" lIns="0" tIns="0" rIns="0" bIns="0" rtlCol="0">
            <a:spAutoFit/>
          </a:bodyPr>
          <a:lstStyle/>
          <a:p>
            <a:pPr algn="ctr"/>
            <a:r>
              <a:rPr lang="en-US" sz="1600" b="1" dirty="0" smtClean="0">
                <a:solidFill>
                  <a:schemeClr val="tx1">
                    <a:lumMod val="75000"/>
                    <a:lumOff val="25000"/>
                  </a:schemeClr>
                </a:solidFill>
              </a:rPr>
              <a:t>Reflective</a:t>
            </a:r>
          </a:p>
        </p:txBody>
      </p:sp>
      <p:sp>
        <p:nvSpPr>
          <p:cNvPr id="12" name="TextBox 11"/>
          <p:cNvSpPr txBox="1"/>
          <p:nvPr/>
        </p:nvSpPr>
        <p:spPr>
          <a:xfrm>
            <a:off x="5422568" y="1506125"/>
            <a:ext cx="1316736" cy="246221"/>
          </a:xfrm>
          <a:prstGeom prst="rect">
            <a:avLst/>
          </a:prstGeom>
          <a:noFill/>
        </p:spPr>
        <p:txBody>
          <a:bodyPr wrap="square" lIns="0" tIns="0" rIns="0" bIns="0" rtlCol="0">
            <a:spAutoFit/>
          </a:bodyPr>
          <a:lstStyle/>
          <a:p>
            <a:r>
              <a:rPr lang="en-US" sz="1600" b="1" dirty="0" smtClean="0">
                <a:solidFill>
                  <a:schemeClr val="tx1">
                    <a:lumMod val="75000"/>
                    <a:lumOff val="25000"/>
                  </a:schemeClr>
                </a:solidFill>
              </a:rPr>
              <a:t>Incandescent</a:t>
            </a:r>
          </a:p>
        </p:txBody>
      </p:sp>
      <p:sp>
        <p:nvSpPr>
          <p:cNvPr id="13" name="TextBox 12"/>
          <p:cNvSpPr txBox="1"/>
          <p:nvPr/>
        </p:nvSpPr>
        <p:spPr>
          <a:xfrm>
            <a:off x="11139129" y="3973333"/>
            <a:ext cx="684276" cy="246221"/>
          </a:xfrm>
          <a:prstGeom prst="rect">
            <a:avLst/>
          </a:prstGeom>
          <a:noFill/>
        </p:spPr>
        <p:txBody>
          <a:bodyPr wrap="square" lIns="0" tIns="0" rIns="0" bIns="0" rtlCol="0">
            <a:spAutoFit/>
          </a:bodyPr>
          <a:lstStyle/>
          <a:p>
            <a:r>
              <a:rPr lang="en-US" sz="1600" b="1" dirty="0" smtClean="0">
                <a:solidFill>
                  <a:schemeClr val="tx1">
                    <a:lumMod val="75000"/>
                    <a:lumOff val="25000"/>
                  </a:schemeClr>
                </a:solidFill>
              </a:rPr>
              <a:t>Brand</a:t>
            </a:r>
          </a:p>
        </p:txBody>
      </p:sp>
      <p:sp>
        <p:nvSpPr>
          <p:cNvPr id="14" name="TextBox 13"/>
          <p:cNvSpPr txBox="1"/>
          <p:nvPr/>
        </p:nvSpPr>
        <p:spPr>
          <a:xfrm>
            <a:off x="290704" y="4068718"/>
            <a:ext cx="836676" cy="246221"/>
          </a:xfrm>
          <a:prstGeom prst="rect">
            <a:avLst/>
          </a:prstGeom>
          <a:noFill/>
        </p:spPr>
        <p:txBody>
          <a:bodyPr wrap="square" lIns="0" tIns="0" rIns="0" bIns="0" rtlCol="0">
            <a:spAutoFit/>
          </a:bodyPr>
          <a:lstStyle/>
          <a:p>
            <a:pPr algn="ctr"/>
            <a:r>
              <a:rPr lang="en-US" sz="1600" b="1" dirty="0" smtClean="0">
                <a:solidFill>
                  <a:schemeClr val="tx1">
                    <a:lumMod val="75000"/>
                    <a:lumOff val="25000"/>
                  </a:schemeClr>
                </a:solidFill>
              </a:rPr>
              <a:t>Finance</a:t>
            </a:r>
          </a:p>
        </p:txBody>
      </p:sp>
      <p:sp>
        <p:nvSpPr>
          <p:cNvPr id="15" name="Freeform 13"/>
          <p:cNvSpPr>
            <a:spLocks noChangeAspect="1" noEditPoints="1"/>
          </p:cNvSpPr>
          <p:nvPr/>
        </p:nvSpPr>
        <p:spPr bwMode="auto">
          <a:xfrm>
            <a:off x="5758306" y="5528294"/>
            <a:ext cx="675709" cy="393841"/>
          </a:xfrm>
          <a:custGeom>
            <a:avLst/>
            <a:gdLst>
              <a:gd name="T0" fmla="*/ 68 w 175"/>
              <a:gd name="T1" fmla="*/ 81 h 102"/>
              <a:gd name="T2" fmla="*/ 52 w 175"/>
              <a:gd name="T3" fmla="*/ 51 h 102"/>
              <a:gd name="T4" fmla="*/ 62 w 175"/>
              <a:gd name="T5" fmla="*/ 26 h 102"/>
              <a:gd name="T6" fmla="*/ 88 w 175"/>
              <a:gd name="T7" fmla="*/ 15 h 102"/>
              <a:gd name="T8" fmla="*/ 118 w 175"/>
              <a:gd name="T9" fmla="*/ 31 h 102"/>
              <a:gd name="T10" fmla="*/ 123 w 175"/>
              <a:gd name="T11" fmla="*/ 58 h 102"/>
              <a:gd name="T12" fmla="*/ 101 w 175"/>
              <a:gd name="T13" fmla="*/ 84 h 102"/>
              <a:gd name="T14" fmla="*/ 88 w 175"/>
              <a:gd name="T15" fmla="*/ 25 h 102"/>
              <a:gd name="T16" fmla="*/ 65 w 175"/>
              <a:gd name="T17" fmla="*/ 36 h 102"/>
              <a:gd name="T18" fmla="*/ 61 w 175"/>
              <a:gd name="T19" fmla="*/ 57 h 102"/>
              <a:gd name="T20" fmla="*/ 77 w 175"/>
              <a:gd name="T21" fmla="*/ 76 h 102"/>
              <a:gd name="T22" fmla="*/ 98 w 175"/>
              <a:gd name="T23" fmla="*/ 76 h 102"/>
              <a:gd name="T24" fmla="*/ 114 w 175"/>
              <a:gd name="T25" fmla="*/ 57 h 102"/>
              <a:gd name="T26" fmla="*/ 111 w 175"/>
              <a:gd name="T27" fmla="*/ 36 h 102"/>
              <a:gd name="T28" fmla="*/ 88 w 175"/>
              <a:gd name="T29" fmla="*/ 25 h 102"/>
              <a:gd name="T30" fmla="*/ 70 w 175"/>
              <a:gd name="T31" fmla="*/ 101 h 102"/>
              <a:gd name="T32" fmla="*/ 22 w 175"/>
              <a:gd name="T33" fmla="*/ 76 h 102"/>
              <a:gd name="T34" fmla="*/ 1 w 175"/>
              <a:gd name="T35" fmla="*/ 55 h 102"/>
              <a:gd name="T36" fmla="*/ 9 w 175"/>
              <a:gd name="T37" fmla="*/ 38 h 102"/>
              <a:gd name="T38" fmla="*/ 45 w 175"/>
              <a:gd name="T39" fmla="*/ 11 h 102"/>
              <a:gd name="T40" fmla="*/ 81 w 175"/>
              <a:gd name="T41" fmla="*/ 0 h 102"/>
              <a:gd name="T42" fmla="*/ 116 w 175"/>
              <a:gd name="T43" fmla="*/ 6 h 102"/>
              <a:gd name="T44" fmla="*/ 164 w 175"/>
              <a:gd name="T45" fmla="*/ 35 h 102"/>
              <a:gd name="T46" fmla="*/ 175 w 175"/>
              <a:gd name="T47" fmla="*/ 49 h 102"/>
              <a:gd name="T48" fmla="*/ 175 w 175"/>
              <a:gd name="T49" fmla="*/ 50 h 102"/>
              <a:gd name="T50" fmla="*/ 175 w 175"/>
              <a:gd name="T51" fmla="*/ 51 h 102"/>
              <a:gd name="T52" fmla="*/ 175 w 175"/>
              <a:gd name="T53" fmla="*/ 52 h 102"/>
              <a:gd name="T54" fmla="*/ 175 w 175"/>
              <a:gd name="T55" fmla="*/ 52 h 102"/>
              <a:gd name="T56" fmla="*/ 175 w 175"/>
              <a:gd name="T57" fmla="*/ 53 h 102"/>
              <a:gd name="T58" fmla="*/ 174 w 175"/>
              <a:gd name="T59" fmla="*/ 56 h 102"/>
              <a:gd name="T60" fmla="*/ 158 w 175"/>
              <a:gd name="T61" fmla="*/ 73 h 102"/>
              <a:gd name="T62" fmla="*/ 116 w 175"/>
              <a:gd name="T63" fmla="*/ 97 h 102"/>
              <a:gd name="T64" fmla="*/ 88 w 175"/>
              <a:gd name="T65" fmla="*/ 10 h 102"/>
              <a:gd name="T66" fmla="*/ 50 w 175"/>
              <a:gd name="T67" fmla="*/ 19 h 102"/>
              <a:gd name="T68" fmla="*/ 15 w 175"/>
              <a:gd name="T69" fmla="*/ 44 h 102"/>
              <a:gd name="T70" fmla="*/ 10 w 175"/>
              <a:gd name="T71" fmla="*/ 52 h 102"/>
              <a:gd name="T72" fmla="*/ 39 w 175"/>
              <a:gd name="T73" fmla="*/ 78 h 102"/>
              <a:gd name="T74" fmla="*/ 80 w 175"/>
              <a:gd name="T75" fmla="*/ 93 h 102"/>
              <a:gd name="T76" fmla="*/ 126 w 175"/>
              <a:gd name="T77" fmla="*/ 83 h 102"/>
              <a:gd name="T78" fmla="*/ 160 w 175"/>
              <a:gd name="T79" fmla="*/ 58 h 102"/>
              <a:gd name="T80" fmla="*/ 166 w 175"/>
              <a:gd name="T81" fmla="*/ 52 h 102"/>
              <a:gd name="T82" fmla="*/ 166 w 175"/>
              <a:gd name="T83" fmla="*/ 51 h 102"/>
              <a:gd name="T84" fmla="*/ 166 w 175"/>
              <a:gd name="T85" fmla="*/ 51 h 102"/>
              <a:gd name="T86" fmla="*/ 166 w 175"/>
              <a:gd name="T87" fmla="*/ 50 h 102"/>
              <a:gd name="T88" fmla="*/ 148 w 175"/>
              <a:gd name="T89" fmla="*/ 34 h 102"/>
              <a:gd name="T90" fmla="*/ 103 w 175"/>
              <a:gd name="T91" fmla="*/ 11 h 102"/>
              <a:gd name="T92" fmla="*/ 88 w 175"/>
              <a:gd name="T93" fmla="*/ 66 h 102"/>
              <a:gd name="T94" fmla="*/ 73 w 175"/>
              <a:gd name="T95" fmla="*/ 51 h 102"/>
              <a:gd name="T96" fmla="*/ 88 w 175"/>
              <a:gd name="T97" fmla="*/ 36 h 102"/>
              <a:gd name="T98" fmla="*/ 103 w 175"/>
              <a:gd name="T99" fmla="*/ 51 h 102"/>
              <a:gd name="T100" fmla="*/ 88 w 175"/>
              <a:gd name="T101" fmla="*/ 66 h 102"/>
              <a:gd name="T102" fmla="*/ 83 w 175"/>
              <a:gd name="T103" fmla="*/ 46 h 102"/>
              <a:gd name="T104" fmla="*/ 83 w 175"/>
              <a:gd name="T105" fmla="*/ 56 h 102"/>
              <a:gd name="T106" fmla="*/ 92 w 175"/>
              <a:gd name="T107" fmla="*/ 56 h 102"/>
              <a:gd name="T108" fmla="*/ 92 w 175"/>
              <a:gd name="T109"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02">
                <a:moveTo>
                  <a:pt x="88" y="87"/>
                </a:moveTo>
                <a:lnTo>
                  <a:pt x="88" y="87"/>
                </a:lnTo>
                <a:lnTo>
                  <a:pt x="81" y="87"/>
                </a:lnTo>
                <a:lnTo>
                  <a:pt x="74" y="84"/>
                </a:lnTo>
                <a:lnTo>
                  <a:pt x="68" y="81"/>
                </a:lnTo>
                <a:lnTo>
                  <a:pt x="62" y="76"/>
                </a:lnTo>
                <a:lnTo>
                  <a:pt x="58" y="72"/>
                </a:lnTo>
                <a:lnTo>
                  <a:pt x="54" y="65"/>
                </a:lnTo>
                <a:lnTo>
                  <a:pt x="52" y="58"/>
                </a:lnTo>
                <a:lnTo>
                  <a:pt x="52" y="51"/>
                </a:lnTo>
                <a:lnTo>
                  <a:pt x="52" y="51"/>
                </a:lnTo>
                <a:lnTo>
                  <a:pt x="52" y="44"/>
                </a:lnTo>
                <a:lnTo>
                  <a:pt x="54" y="37"/>
                </a:lnTo>
                <a:lnTo>
                  <a:pt x="58" y="31"/>
                </a:lnTo>
                <a:lnTo>
                  <a:pt x="62" y="26"/>
                </a:lnTo>
                <a:lnTo>
                  <a:pt x="68" y="21"/>
                </a:lnTo>
                <a:lnTo>
                  <a:pt x="74" y="18"/>
                </a:lnTo>
                <a:lnTo>
                  <a:pt x="81" y="15"/>
                </a:lnTo>
                <a:lnTo>
                  <a:pt x="88" y="15"/>
                </a:lnTo>
                <a:lnTo>
                  <a:pt x="88" y="15"/>
                </a:lnTo>
                <a:lnTo>
                  <a:pt x="95" y="15"/>
                </a:lnTo>
                <a:lnTo>
                  <a:pt x="101" y="18"/>
                </a:lnTo>
                <a:lnTo>
                  <a:pt x="108" y="21"/>
                </a:lnTo>
                <a:lnTo>
                  <a:pt x="113" y="26"/>
                </a:lnTo>
                <a:lnTo>
                  <a:pt x="118" y="31"/>
                </a:lnTo>
                <a:lnTo>
                  <a:pt x="121" y="37"/>
                </a:lnTo>
                <a:lnTo>
                  <a:pt x="123" y="44"/>
                </a:lnTo>
                <a:lnTo>
                  <a:pt x="124" y="51"/>
                </a:lnTo>
                <a:lnTo>
                  <a:pt x="124" y="51"/>
                </a:lnTo>
                <a:lnTo>
                  <a:pt x="123" y="58"/>
                </a:lnTo>
                <a:lnTo>
                  <a:pt x="121" y="65"/>
                </a:lnTo>
                <a:lnTo>
                  <a:pt x="118" y="72"/>
                </a:lnTo>
                <a:lnTo>
                  <a:pt x="113" y="76"/>
                </a:lnTo>
                <a:lnTo>
                  <a:pt x="108" y="81"/>
                </a:lnTo>
                <a:lnTo>
                  <a:pt x="101" y="84"/>
                </a:lnTo>
                <a:lnTo>
                  <a:pt x="95" y="87"/>
                </a:lnTo>
                <a:lnTo>
                  <a:pt x="88" y="87"/>
                </a:lnTo>
                <a:lnTo>
                  <a:pt x="88" y="87"/>
                </a:lnTo>
                <a:close/>
                <a:moveTo>
                  <a:pt x="88" y="25"/>
                </a:moveTo>
                <a:lnTo>
                  <a:pt x="88" y="25"/>
                </a:lnTo>
                <a:lnTo>
                  <a:pt x="82" y="25"/>
                </a:lnTo>
                <a:lnTo>
                  <a:pt x="77" y="26"/>
                </a:lnTo>
                <a:lnTo>
                  <a:pt x="73" y="29"/>
                </a:lnTo>
                <a:lnTo>
                  <a:pt x="68" y="33"/>
                </a:lnTo>
                <a:lnTo>
                  <a:pt x="65" y="36"/>
                </a:lnTo>
                <a:lnTo>
                  <a:pt x="62" y="41"/>
                </a:lnTo>
                <a:lnTo>
                  <a:pt x="61" y="45"/>
                </a:lnTo>
                <a:lnTo>
                  <a:pt x="60" y="51"/>
                </a:lnTo>
                <a:lnTo>
                  <a:pt x="60" y="51"/>
                </a:lnTo>
                <a:lnTo>
                  <a:pt x="61" y="57"/>
                </a:lnTo>
                <a:lnTo>
                  <a:pt x="62" y="61"/>
                </a:lnTo>
                <a:lnTo>
                  <a:pt x="65" y="66"/>
                </a:lnTo>
                <a:lnTo>
                  <a:pt x="68" y="71"/>
                </a:lnTo>
                <a:lnTo>
                  <a:pt x="73" y="74"/>
                </a:lnTo>
                <a:lnTo>
                  <a:pt x="77" y="76"/>
                </a:lnTo>
                <a:lnTo>
                  <a:pt x="82" y="78"/>
                </a:lnTo>
                <a:lnTo>
                  <a:pt x="88" y="79"/>
                </a:lnTo>
                <a:lnTo>
                  <a:pt x="88" y="79"/>
                </a:lnTo>
                <a:lnTo>
                  <a:pt x="93" y="78"/>
                </a:lnTo>
                <a:lnTo>
                  <a:pt x="98" y="76"/>
                </a:lnTo>
                <a:lnTo>
                  <a:pt x="103" y="74"/>
                </a:lnTo>
                <a:lnTo>
                  <a:pt x="107" y="71"/>
                </a:lnTo>
                <a:lnTo>
                  <a:pt x="111" y="66"/>
                </a:lnTo>
                <a:lnTo>
                  <a:pt x="113" y="61"/>
                </a:lnTo>
                <a:lnTo>
                  <a:pt x="114" y="57"/>
                </a:lnTo>
                <a:lnTo>
                  <a:pt x="115" y="51"/>
                </a:lnTo>
                <a:lnTo>
                  <a:pt x="115" y="51"/>
                </a:lnTo>
                <a:lnTo>
                  <a:pt x="114" y="45"/>
                </a:lnTo>
                <a:lnTo>
                  <a:pt x="113" y="41"/>
                </a:lnTo>
                <a:lnTo>
                  <a:pt x="111" y="36"/>
                </a:lnTo>
                <a:lnTo>
                  <a:pt x="107" y="33"/>
                </a:lnTo>
                <a:lnTo>
                  <a:pt x="103" y="29"/>
                </a:lnTo>
                <a:lnTo>
                  <a:pt x="98" y="26"/>
                </a:lnTo>
                <a:lnTo>
                  <a:pt x="93" y="25"/>
                </a:lnTo>
                <a:lnTo>
                  <a:pt x="88" y="25"/>
                </a:lnTo>
                <a:lnTo>
                  <a:pt x="88" y="25"/>
                </a:lnTo>
                <a:close/>
                <a:moveTo>
                  <a:pt x="88" y="102"/>
                </a:moveTo>
                <a:lnTo>
                  <a:pt x="88" y="102"/>
                </a:lnTo>
                <a:lnTo>
                  <a:pt x="80" y="102"/>
                </a:lnTo>
                <a:lnTo>
                  <a:pt x="70" y="101"/>
                </a:lnTo>
                <a:lnTo>
                  <a:pt x="70" y="101"/>
                </a:lnTo>
                <a:lnTo>
                  <a:pt x="59" y="97"/>
                </a:lnTo>
                <a:lnTo>
                  <a:pt x="46" y="91"/>
                </a:lnTo>
                <a:lnTo>
                  <a:pt x="35" y="84"/>
                </a:lnTo>
                <a:lnTo>
                  <a:pt x="22" y="76"/>
                </a:lnTo>
                <a:lnTo>
                  <a:pt x="22" y="76"/>
                </a:lnTo>
                <a:lnTo>
                  <a:pt x="12" y="67"/>
                </a:lnTo>
                <a:lnTo>
                  <a:pt x="3" y="58"/>
                </a:lnTo>
                <a:lnTo>
                  <a:pt x="3" y="58"/>
                </a:lnTo>
                <a:lnTo>
                  <a:pt x="1" y="55"/>
                </a:lnTo>
                <a:lnTo>
                  <a:pt x="0" y="51"/>
                </a:lnTo>
                <a:lnTo>
                  <a:pt x="1" y="48"/>
                </a:lnTo>
                <a:lnTo>
                  <a:pt x="3" y="44"/>
                </a:lnTo>
                <a:lnTo>
                  <a:pt x="3" y="44"/>
                </a:lnTo>
                <a:lnTo>
                  <a:pt x="9" y="38"/>
                </a:lnTo>
                <a:lnTo>
                  <a:pt x="9" y="38"/>
                </a:lnTo>
                <a:lnTo>
                  <a:pt x="17" y="30"/>
                </a:lnTo>
                <a:lnTo>
                  <a:pt x="27" y="22"/>
                </a:lnTo>
                <a:lnTo>
                  <a:pt x="36" y="16"/>
                </a:lnTo>
                <a:lnTo>
                  <a:pt x="45" y="11"/>
                </a:lnTo>
                <a:lnTo>
                  <a:pt x="45" y="11"/>
                </a:lnTo>
                <a:lnTo>
                  <a:pt x="60" y="5"/>
                </a:lnTo>
                <a:lnTo>
                  <a:pt x="73" y="1"/>
                </a:lnTo>
                <a:lnTo>
                  <a:pt x="73" y="1"/>
                </a:lnTo>
                <a:lnTo>
                  <a:pt x="81" y="0"/>
                </a:lnTo>
                <a:lnTo>
                  <a:pt x="89" y="0"/>
                </a:lnTo>
                <a:lnTo>
                  <a:pt x="97" y="0"/>
                </a:lnTo>
                <a:lnTo>
                  <a:pt x="105" y="3"/>
                </a:lnTo>
                <a:lnTo>
                  <a:pt x="105" y="3"/>
                </a:lnTo>
                <a:lnTo>
                  <a:pt x="116" y="6"/>
                </a:lnTo>
                <a:lnTo>
                  <a:pt x="129" y="11"/>
                </a:lnTo>
                <a:lnTo>
                  <a:pt x="142" y="18"/>
                </a:lnTo>
                <a:lnTo>
                  <a:pt x="153" y="27"/>
                </a:lnTo>
                <a:lnTo>
                  <a:pt x="153" y="27"/>
                </a:lnTo>
                <a:lnTo>
                  <a:pt x="164" y="35"/>
                </a:lnTo>
                <a:lnTo>
                  <a:pt x="172" y="44"/>
                </a:lnTo>
                <a:lnTo>
                  <a:pt x="172" y="44"/>
                </a:lnTo>
                <a:lnTo>
                  <a:pt x="174" y="46"/>
                </a:lnTo>
                <a:lnTo>
                  <a:pt x="175" y="49"/>
                </a:lnTo>
                <a:lnTo>
                  <a:pt x="175" y="49"/>
                </a:lnTo>
                <a:lnTo>
                  <a:pt x="175" y="50"/>
                </a:lnTo>
                <a:lnTo>
                  <a:pt x="175" y="50"/>
                </a:lnTo>
                <a:lnTo>
                  <a:pt x="175" y="50"/>
                </a:lnTo>
                <a:lnTo>
                  <a:pt x="175" y="50"/>
                </a:lnTo>
                <a:lnTo>
                  <a:pt x="175" y="50"/>
                </a:lnTo>
                <a:lnTo>
                  <a:pt x="175" y="50"/>
                </a:lnTo>
                <a:lnTo>
                  <a:pt x="175" y="50"/>
                </a:lnTo>
                <a:lnTo>
                  <a:pt x="175" y="50"/>
                </a:lnTo>
                <a:lnTo>
                  <a:pt x="175" y="50"/>
                </a:lnTo>
                <a:lnTo>
                  <a:pt x="175" y="51"/>
                </a:lnTo>
                <a:lnTo>
                  <a:pt x="175" y="51"/>
                </a:lnTo>
                <a:lnTo>
                  <a:pt x="175" y="51"/>
                </a:lnTo>
                <a:lnTo>
                  <a:pt x="175" y="51"/>
                </a:lnTo>
                <a:lnTo>
                  <a:pt x="175" y="52"/>
                </a:lnTo>
                <a:lnTo>
                  <a:pt x="175" y="52"/>
                </a:lnTo>
                <a:lnTo>
                  <a:pt x="175" y="52"/>
                </a:lnTo>
                <a:lnTo>
                  <a:pt x="175" y="52"/>
                </a:lnTo>
                <a:lnTo>
                  <a:pt x="175" y="52"/>
                </a:lnTo>
                <a:lnTo>
                  <a:pt x="175" y="52"/>
                </a:lnTo>
                <a:lnTo>
                  <a:pt x="175" y="52"/>
                </a:lnTo>
                <a:lnTo>
                  <a:pt x="175" y="52"/>
                </a:lnTo>
                <a:lnTo>
                  <a:pt x="175" y="52"/>
                </a:lnTo>
                <a:lnTo>
                  <a:pt x="175" y="53"/>
                </a:lnTo>
                <a:lnTo>
                  <a:pt x="175" y="53"/>
                </a:lnTo>
                <a:lnTo>
                  <a:pt x="175" y="53"/>
                </a:lnTo>
                <a:lnTo>
                  <a:pt x="175" y="53"/>
                </a:lnTo>
                <a:lnTo>
                  <a:pt x="175" y="53"/>
                </a:lnTo>
                <a:lnTo>
                  <a:pt x="175" y="53"/>
                </a:lnTo>
                <a:lnTo>
                  <a:pt x="175" y="53"/>
                </a:lnTo>
                <a:lnTo>
                  <a:pt x="174" y="56"/>
                </a:lnTo>
                <a:lnTo>
                  <a:pt x="172" y="59"/>
                </a:lnTo>
                <a:lnTo>
                  <a:pt x="172" y="59"/>
                </a:lnTo>
                <a:lnTo>
                  <a:pt x="166" y="65"/>
                </a:lnTo>
                <a:lnTo>
                  <a:pt x="166" y="65"/>
                </a:lnTo>
                <a:lnTo>
                  <a:pt x="158" y="73"/>
                </a:lnTo>
                <a:lnTo>
                  <a:pt x="149" y="80"/>
                </a:lnTo>
                <a:lnTo>
                  <a:pt x="139" y="86"/>
                </a:lnTo>
                <a:lnTo>
                  <a:pt x="130" y="91"/>
                </a:lnTo>
                <a:lnTo>
                  <a:pt x="130" y="91"/>
                </a:lnTo>
                <a:lnTo>
                  <a:pt x="116" y="97"/>
                </a:lnTo>
                <a:lnTo>
                  <a:pt x="103" y="101"/>
                </a:lnTo>
                <a:lnTo>
                  <a:pt x="103" y="101"/>
                </a:lnTo>
                <a:lnTo>
                  <a:pt x="88" y="102"/>
                </a:lnTo>
                <a:lnTo>
                  <a:pt x="88" y="102"/>
                </a:lnTo>
                <a:close/>
                <a:moveTo>
                  <a:pt x="88" y="10"/>
                </a:moveTo>
                <a:lnTo>
                  <a:pt x="88" y="10"/>
                </a:lnTo>
                <a:lnTo>
                  <a:pt x="75" y="11"/>
                </a:lnTo>
                <a:lnTo>
                  <a:pt x="75" y="11"/>
                </a:lnTo>
                <a:lnTo>
                  <a:pt x="62" y="14"/>
                </a:lnTo>
                <a:lnTo>
                  <a:pt x="50" y="19"/>
                </a:lnTo>
                <a:lnTo>
                  <a:pt x="50" y="19"/>
                </a:lnTo>
                <a:lnTo>
                  <a:pt x="40" y="25"/>
                </a:lnTo>
                <a:lnTo>
                  <a:pt x="32" y="30"/>
                </a:lnTo>
                <a:lnTo>
                  <a:pt x="23" y="37"/>
                </a:lnTo>
                <a:lnTo>
                  <a:pt x="15" y="44"/>
                </a:lnTo>
                <a:lnTo>
                  <a:pt x="15" y="44"/>
                </a:lnTo>
                <a:lnTo>
                  <a:pt x="10" y="50"/>
                </a:lnTo>
                <a:lnTo>
                  <a:pt x="10" y="50"/>
                </a:lnTo>
                <a:lnTo>
                  <a:pt x="9" y="51"/>
                </a:lnTo>
                <a:lnTo>
                  <a:pt x="10" y="52"/>
                </a:lnTo>
                <a:lnTo>
                  <a:pt x="10" y="52"/>
                </a:lnTo>
                <a:lnTo>
                  <a:pt x="17" y="60"/>
                </a:lnTo>
                <a:lnTo>
                  <a:pt x="28" y="68"/>
                </a:lnTo>
                <a:lnTo>
                  <a:pt x="28" y="68"/>
                </a:lnTo>
                <a:lnTo>
                  <a:pt x="39" y="78"/>
                </a:lnTo>
                <a:lnTo>
                  <a:pt x="51" y="83"/>
                </a:lnTo>
                <a:lnTo>
                  <a:pt x="61" y="88"/>
                </a:lnTo>
                <a:lnTo>
                  <a:pt x="73" y="91"/>
                </a:lnTo>
                <a:lnTo>
                  <a:pt x="73" y="91"/>
                </a:lnTo>
                <a:lnTo>
                  <a:pt x="80" y="93"/>
                </a:lnTo>
                <a:lnTo>
                  <a:pt x="86" y="94"/>
                </a:lnTo>
                <a:lnTo>
                  <a:pt x="101" y="91"/>
                </a:lnTo>
                <a:lnTo>
                  <a:pt x="101" y="91"/>
                </a:lnTo>
                <a:lnTo>
                  <a:pt x="113" y="89"/>
                </a:lnTo>
                <a:lnTo>
                  <a:pt x="126" y="83"/>
                </a:lnTo>
                <a:lnTo>
                  <a:pt x="126" y="83"/>
                </a:lnTo>
                <a:lnTo>
                  <a:pt x="135" y="79"/>
                </a:lnTo>
                <a:lnTo>
                  <a:pt x="143" y="73"/>
                </a:lnTo>
                <a:lnTo>
                  <a:pt x="152" y="66"/>
                </a:lnTo>
                <a:lnTo>
                  <a:pt x="160" y="58"/>
                </a:lnTo>
                <a:lnTo>
                  <a:pt x="160" y="58"/>
                </a:lnTo>
                <a:lnTo>
                  <a:pt x="165" y="52"/>
                </a:lnTo>
                <a:lnTo>
                  <a:pt x="165" y="52"/>
                </a:lnTo>
                <a:lnTo>
                  <a:pt x="166" y="52"/>
                </a:lnTo>
                <a:lnTo>
                  <a:pt x="166" y="52"/>
                </a:lnTo>
                <a:lnTo>
                  <a:pt x="166" y="52"/>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1"/>
                </a:lnTo>
                <a:lnTo>
                  <a:pt x="166" y="50"/>
                </a:lnTo>
                <a:lnTo>
                  <a:pt x="166" y="50"/>
                </a:lnTo>
                <a:lnTo>
                  <a:pt x="165" y="50"/>
                </a:lnTo>
                <a:lnTo>
                  <a:pt x="165" y="50"/>
                </a:lnTo>
                <a:lnTo>
                  <a:pt x="158" y="42"/>
                </a:lnTo>
                <a:lnTo>
                  <a:pt x="148" y="34"/>
                </a:lnTo>
                <a:lnTo>
                  <a:pt x="148" y="34"/>
                </a:lnTo>
                <a:lnTo>
                  <a:pt x="136" y="26"/>
                </a:lnTo>
                <a:lnTo>
                  <a:pt x="126" y="19"/>
                </a:lnTo>
                <a:lnTo>
                  <a:pt x="114" y="14"/>
                </a:lnTo>
                <a:lnTo>
                  <a:pt x="103" y="11"/>
                </a:lnTo>
                <a:lnTo>
                  <a:pt x="103" y="11"/>
                </a:lnTo>
                <a:lnTo>
                  <a:pt x="96" y="10"/>
                </a:lnTo>
                <a:lnTo>
                  <a:pt x="88" y="10"/>
                </a:lnTo>
                <a:lnTo>
                  <a:pt x="88" y="10"/>
                </a:lnTo>
                <a:close/>
                <a:moveTo>
                  <a:pt x="88" y="66"/>
                </a:moveTo>
                <a:lnTo>
                  <a:pt x="88" y="66"/>
                </a:lnTo>
                <a:lnTo>
                  <a:pt x="82" y="65"/>
                </a:lnTo>
                <a:lnTo>
                  <a:pt x="77" y="61"/>
                </a:lnTo>
                <a:lnTo>
                  <a:pt x="74" y="57"/>
                </a:lnTo>
                <a:lnTo>
                  <a:pt x="73" y="51"/>
                </a:lnTo>
                <a:lnTo>
                  <a:pt x="73" y="51"/>
                </a:lnTo>
                <a:lnTo>
                  <a:pt x="74" y="45"/>
                </a:lnTo>
                <a:lnTo>
                  <a:pt x="77" y="41"/>
                </a:lnTo>
                <a:lnTo>
                  <a:pt x="82" y="37"/>
                </a:lnTo>
                <a:lnTo>
                  <a:pt x="88" y="36"/>
                </a:lnTo>
                <a:lnTo>
                  <a:pt x="88" y="36"/>
                </a:lnTo>
                <a:lnTo>
                  <a:pt x="93" y="37"/>
                </a:lnTo>
                <a:lnTo>
                  <a:pt x="98" y="41"/>
                </a:lnTo>
                <a:lnTo>
                  <a:pt x="101" y="45"/>
                </a:lnTo>
                <a:lnTo>
                  <a:pt x="103" y="51"/>
                </a:lnTo>
                <a:lnTo>
                  <a:pt x="103" y="51"/>
                </a:lnTo>
                <a:lnTo>
                  <a:pt x="101" y="57"/>
                </a:lnTo>
                <a:lnTo>
                  <a:pt x="98" y="61"/>
                </a:lnTo>
                <a:lnTo>
                  <a:pt x="93" y="65"/>
                </a:lnTo>
                <a:lnTo>
                  <a:pt x="88" y="66"/>
                </a:lnTo>
                <a:lnTo>
                  <a:pt x="88" y="66"/>
                </a:lnTo>
                <a:close/>
                <a:moveTo>
                  <a:pt x="88" y="45"/>
                </a:moveTo>
                <a:lnTo>
                  <a:pt x="88" y="45"/>
                </a:lnTo>
                <a:lnTo>
                  <a:pt x="85" y="45"/>
                </a:lnTo>
                <a:lnTo>
                  <a:pt x="83" y="46"/>
                </a:lnTo>
                <a:lnTo>
                  <a:pt x="82" y="49"/>
                </a:lnTo>
                <a:lnTo>
                  <a:pt x="82" y="51"/>
                </a:lnTo>
                <a:lnTo>
                  <a:pt x="82" y="51"/>
                </a:lnTo>
                <a:lnTo>
                  <a:pt x="82" y="53"/>
                </a:lnTo>
                <a:lnTo>
                  <a:pt x="83" y="56"/>
                </a:lnTo>
                <a:lnTo>
                  <a:pt x="85" y="57"/>
                </a:lnTo>
                <a:lnTo>
                  <a:pt x="88" y="58"/>
                </a:lnTo>
                <a:lnTo>
                  <a:pt x="88" y="58"/>
                </a:lnTo>
                <a:lnTo>
                  <a:pt x="90" y="57"/>
                </a:lnTo>
                <a:lnTo>
                  <a:pt x="92" y="56"/>
                </a:lnTo>
                <a:lnTo>
                  <a:pt x="93" y="53"/>
                </a:lnTo>
                <a:lnTo>
                  <a:pt x="95" y="51"/>
                </a:lnTo>
                <a:lnTo>
                  <a:pt x="95" y="51"/>
                </a:lnTo>
                <a:lnTo>
                  <a:pt x="93" y="49"/>
                </a:lnTo>
                <a:lnTo>
                  <a:pt x="92" y="46"/>
                </a:lnTo>
                <a:lnTo>
                  <a:pt x="90" y="45"/>
                </a:lnTo>
                <a:lnTo>
                  <a:pt x="88" y="45"/>
                </a:lnTo>
                <a:lnTo>
                  <a:pt x="88" y="45"/>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noChangeAspect="1" noEditPoints="1"/>
          </p:cNvSpPr>
          <p:nvPr/>
        </p:nvSpPr>
        <p:spPr bwMode="auto">
          <a:xfrm>
            <a:off x="5896811" y="919187"/>
            <a:ext cx="378395" cy="610067"/>
          </a:xfrm>
          <a:custGeom>
            <a:avLst/>
            <a:gdLst>
              <a:gd name="T0" fmla="*/ 34 w 98"/>
              <a:gd name="T1" fmla="*/ 150 h 158"/>
              <a:gd name="T2" fmla="*/ 30 w 98"/>
              <a:gd name="T3" fmla="*/ 154 h 158"/>
              <a:gd name="T4" fmla="*/ 64 w 98"/>
              <a:gd name="T5" fmla="*/ 158 h 158"/>
              <a:gd name="T6" fmla="*/ 69 w 98"/>
              <a:gd name="T7" fmla="*/ 154 h 158"/>
              <a:gd name="T8" fmla="*/ 64 w 98"/>
              <a:gd name="T9" fmla="*/ 150 h 158"/>
              <a:gd name="T10" fmla="*/ 18 w 98"/>
              <a:gd name="T11" fmla="*/ 134 h 158"/>
              <a:gd name="T12" fmla="*/ 15 w 98"/>
              <a:gd name="T13" fmla="*/ 138 h 158"/>
              <a:gd name="T14" fmla="*/ 18 w 98"/>
              <a:gd name="T15" fmla="*/ 142 h 158"/>
              <a:gd name="T16" fmla="*/ 81 w 98"/>
              <a:gd name="T17" fmla="*/ 141 h 158"/>
              <a:gd name="T18" fmla="*/ 81 w 98"/>
              <a:gd name="T19" fmla="*/ 135 h 158"/>
              <a:gd name="T20" fmla="*/ 78 w 98"/>
              <a:gd name="T21" fmla="*/ 116 h 158"/>
              <a:gd name="T22" fmla="*/ 16 w 98"/>
              <a:gd name="T23" fmla="*/ 117 h 158"/>
              <a:gd name="T24" fmla="*/ 16 w 98"/>
              <a:gd name="T25" fmla="*/ 123 h 158"/>
              <a:gd name="T26" fmla="*/ 78 w 98"/>
              <a:gd name="T27" fmla="*/ 124 h 158"/>
              <a:gd name="T28" fmla="*/ 82 w 98"/>
              <a:gd name="T29" fmla="*/ 119 h 158"/>
              <a:gd name="T30" fmla="*/ 78 w 98"/>
              <a:gd name="T31" fmla="*/ 116 h 158"/>
              <a:gd name="T32" fmla="*/ 39 w 98"/>
              <a:gd name="T33" fmla="*/ 2 h 158"/>
              <a:gd name="T34" fmla="*/ 14 w 98"/>
              <a:gd name="T35" fmla="*/ 14 h 158"/>
              <a:gd name="T36" fmla="*/ 1 w 98"/>
              <a:gd name="T37" fmla="*/ 38 h 158"/>
              <a:gd name="T38" fmla="*/ 0 w 98"/>
              <a:gd name="T39" fmla="*/ 48 h 158"/>
              <a:gd name="T40" fmla="*/ 3 w 98"/>
              <a:gd name="T41" fmla="*/ 65 h 158"/>
              <a:gd name="T42" fmla="*/ 13 w 98"/>
              <a:gd name="T43" fmla="*/ 83 h 158"/>
              <a:gd name="T44" fmla="*/ 19 w 98"/>
              <a:gd name="T45" fmla="*/ 96 h 158"/>
              <a:gd name="T46" fmla="*/ 21 w 98"/>
              <a:gd name="T47" fmla="*/ 103 h 158"/>
              <a:gd name="T48" fmla="*/ 25 w 98"/>
              <a:gd name="T49" fmla="*/ 106 h 158"/>
              <a:gd name="T50" fmla="*/ 28 w 98"/>
              <a:gd name="T51" fmla="*/ 104 h 158"/>
              <a:gd name="T52" fmla="*/ 29 w 98"/>
              <a:gd name="T53" fmla="*/ 102 h 158"/>
              <a:gd name="T54" fmla="*/ 24 w 98"/>
              <a:gd name="T55" fmla="*/ 83 h 158"/>
              <a:gd name="T56" fmla="*/ 15 w 98"/>
              <a:gd name="T57" fmla="*/ 70 h 158"/>
              <a:gd name="T58" fmla="*/ 10 w 98"/>
              <a:gd name="T59" fmla="*/ 56 h 158"/>
              <a:gd name="T60" fmla="*/ 8 w 98"/>
              <a:gd name="T61" fmla="*/ 48 h 158"/>
              <a:gd name="T62" fmla="*/ 11 w 98"/>
              <a:gd name="T63" fmla="*/ 33 h 158"/>
              <a:gd name="T64" fmla="*/ 26 w 98"/>
              <a:gd name="T65" fmla="*/ 15 h 158"/>
              <a:gd name="T66" fmla="*/ 48 w 98"/>
              <a:gd name="T67" fmla="*/ 8 h 158"/>
              <a:gd name="T68" fmla="*/ 64 w 98"/>
              <a:gd name="T69" fmla="*/ 12 h 158"/>
              <a:gd name="T70" fmla="*/ 82 w 98"/>
              <a:gd name="T71" fmla="*/ 26 h 158"/>
              <a:gd name="T72" fmla="*/ 89 w 98"/>
              <a:gd name="T73" fmla="*/ 48 h 158"/>
              <a:gd name="T74" fmla="*/ 86 w 98"/>
              <a:gd name="T75" fmla="*/ 63 h 158"/>
              <a:gd name="T76" fmla="*/ 77 w 98"/>
              <a:gd name="T77" fmla="*/ 78 h 158"/>
              <a:gd name="T78" fmla="*/ 71 w 98"/>
              <a:gd name="T79" fmla="*/ 89 h 158"/>
              <a:gd name="T80" fmla="*/ 68 w 98"/>
              <a:gd name="T81" fmla="*/ 102 h 158"/>
              <a:gd name="T82" fmla="*/ 71 w 98"/>
              <a:gd name="T83" fmla="*/ 105 h 158"/>
              <a:gd name="T84" fmla="*/ 75 w 98"/>
              <a:gd name="T85" fmla="*/ 105 h 158"/>
              <a:gd name="T86" fmla="*/ 77 w 98"/>
              <a:gd name="T87" fmla="*/ 102 h 158"/>
              <a:gd name="T88" fmla="*/ 79 w 98"/>
              <a:gd name="T89" fmla="*/ 93 h 158"/>
              <a:gd name="T90" fmla="*/ 90 w 98"/>
              <a:gd name="T91" fmla="*/ 74 h 158"/>
              <a:gd name="T92" fmla="*/ 97 w 98"/>
              <a:gd name="T93" fmla="*/ 57 h 158"/>
              <a:gd name="T94" fmla="*/ 98 w 98"/>
              <a:gd name="T95" fmla="*/ 48 h 158"/>
              <a:gd name="T96" fmla="*/ 97 w 98"/>
              <a:gd name="T97" fmla="*/ 38 h 158"/>
              <a:gd name="T98" fmla="*/ 84 w 98"/>
              <a:gd name="T99" fmla="*/ 14 h 158"/>
              <a:gd name="T100" fmla="*/ 59 w 98"/>
              <a:gd name="T101"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58">
                <a:moveTo>
                  <a:pt x="64" y="150"/>
                </a:moveTo>
                <a:lnTo>
                  <a:pt x="34" y="150"/>
                </a:lnTo>
                <a:lnTo>
                  <a:pt x="34" y="150"/>
                </a:lnTo>
                <a:lnTo>
                  <a:pt x="31" y="151"/>
                </a:lnTo>
                <a:lnTo>
                  <a:pt x="30" y="154"/>
                </a:lnTo>
                <a:lnTo>
                  <a:pt x="30" y="154"/>
                </a:lnTo>
                <a:lnTo>
                  <a:pt x="31" y="157"/>
                </a:lnTo>
                <a:lnTo>
                  <a:pt x="34" y="158"/>
                </a:lnTo>
                <a:lnTo>
                  <a:pt x="64" y="158"/>
                </a:lnTo>
                <a:lnTo>
                  <a:pt x="64" y="158"/>
                </a:lnTo>
                <a:lnTo>
                  <a:pt x="68" y="157"/>
                </a:lnTo>
                <a:lnTo>
                  <a:pt x="69" y="154"/>
                </a:lnTo>
                <a:lnTo>
                  <a:pt x="69" y="154"/>
                </a:lnTo>
                <a:lnTo>
                  <a:pt x="68" y="151"/>
                </a:lnTo>
                <a:lnTo>
                  <a:pt x="64" y="150"/>
                </a:lnTo>
                <a:lnTo>
                  <a:pt x="64" y="150"/>
                </a:lnTo>
                <a:close/>
                <a:moveTo>
                  <a:pt x="78" y="134"/>
                </a:moveTo>
                <a:lnTo>
                  <a:pt x="18" y="134"/>
                </a:lnTo>
                <a:lnTo>
                  <a:pt x="18" y="134"/>
                </a:lnTo>
                <a:lnTo>
                  <a:pt x="16" y="135"/>
                </a:lnTo>
                <a:lnTo>
                  <a:pt x="15" y="138"/>
                </a:lnTo>
                <a:lnTo>
                  <a:pt x="15" y="138"/>
                </a:lnTo>
                <a:lnTo>
                  <a:pt x="16" y="141"/>
                </a:lnTo>
                <a:lnTo>
                  <a:pt x="18" y="142"/>
                </a:lnTo>
                <a:lnTo>
                  <a:pt x="78" y="142"/>
                </a:lnTo>
                <a:lnTo>
                  <a:pt x="78" y="142"/>
                </a:lnTo>
                <a:lnTo>
                  <a:pt x="81" y="141"/>
                </a:lnTo>
                <a:lnTo>
                  <a:pt x="82" y="138"/>
                </a:lnTo>
                <a:lnTo>
                  <a:pt x="82" y="138"/>
                </a:lnTo>
                <a:lnTo>
                  <a:pt x="81" y="135"/>
                </a:lnTo>
                <a:lnTo>
                  <a:pt x="78" y="134"/>
                </a:lnTo>
                <a:lnTo>
                  <a:pt x="78" y="134"/>
                </a:lnTo>
                <a:close/>
                <a:moveTo>
                  <a:pt x="78" y="116"/>
                </a:moveTo>
                <a:lnTo>
                  <a:pt x="18" y="116"/>
                </a:lnTo>
                <a:lnTo>
                  <a:pt x="18" y="116"/>
                </a:lnTo>
                <a:lnTo>
                  <a:pt x="16" y="117"/>
                </a:lnTo>
                <a:lnTo>
                  <a:pt x="15" y="119"/>
                </a:lnTo>
                <a:lnTo>
                  <a:pt x="15" y="119"/>
                </a:lnTo>
                <a:lnTo>
                  <a:pt x="16" y="123"/>
                </a:lnTo>
                <a:lnTo>
                  <a:pt x="18" y="124"/>
                </a:lnTo>
                <a:lnTo>
                  <a:pt x="78" y="124"/>
                </a:lnTo>
                <a:lnTo>
                  <a:pt x="78" y="124"/>
                </a:lnTo>
                <a:lnTo>
                  <a:pt x="81" y="123"/>
                </a:lnTo>
                <a:lnTo>
                  <a:pt x="82" y="119"/>
                </a:lnTo>
                <a:lnTo>
                  <a:pt x="82" y="119"/>
                </a:lnTo>
                <a:lnTo>
                  <a:pt x="81" y="117"/>
                </a:lnTo>
                <a:lnTo>
                  <a:pt x="78" y="116"/>
                </a:lnTo>
                <a:lnTo>
                  <a:pt x="78" y="116"/>
                </a:lnTo>
                <a:close/>
                <a:moveTo>
                  <a:pt x="48" y="0"/>
                </a:moveTo>
                <a:lnTo>
                  <a:pt x="48" y="0"/>
                </a:lnTo>
                <a:lnTo>
                  <a:pt x="39" y="2"/>
                </a:lnTo>
                <a:lnTo>
                  <a:pt x="30" y="4"/>
                </a:lnTo>
                <a:lnTo>
                  <a:pt x="21" y="8"/>
                </a:lnTo>
                <a:lnTo>
                  <a:pt x="14" y="14"/>
                </a:lnTo>
                <a:lnTo>
                  <a:pt x="8" y="21"/>
                </a:lnTo>
                <a:lnTo>
                  <a:pt x="3" y="29"/>
                </a:lnTo>
                <a:lnTo>
                  <a:pt x="1" y="38"/>
                </a:lnTo>
                <a:lnTo>
                  <a:pt x="0" y="48"/>
                </a:lnTo>
                <a:lnTo>
                  <a:pt x="0" y="48"/>
                </a:lnTo>
                <a:lnTo>
                  <a:pt x="0" y="48"/>
                </a:lnTo>
                <a:lnTo>
                  <a:pt x="0" y="48"/>
                </a:lnTo>
                <a:lnTo>
                  <a:pt x="1" y="57"/>
                </a:lnTo>
                <a:lnTo>
                  <a:pt x="3" y="65"/>
                </a:lnTo>
                <a:lnTo>
                  <a:pt x="8" y="74"/>
                </a:lnTo>
                <a:lnTo>
                  <a:pt x="8" y="74"/>
                </a:lnTo>
                <a:lnTo>
                  <a:pt x="13" y="83"/>
                </a:lnTo>
                <a:lnTo>
                  <a:pt x="13" y="83"/>
                </a:lnTo>
                <a:lnTo>
                  <a:pt x="18" y="93"/>
                </a:lnTo>
                <a:lnTo>
                  <a:pt x="19" y="96"/>
                </a:lnTo>
                <a:lnTo>
                  <a:pt x="21" y="102"/>
                </a:lnTo>
                <a:lnTo>
                  <a:pt x="21" y="102"/>
                </a:lnTo>
                <a:lnTo>
                  <a:pt x="21" y="103"/>
                </a:lnTo>
                <a:lnTo>
                  <a:pt x="22" y="104"/>
                </a:lnTo>
                <a:lnTo>
                  <a:pt x="23" y="105"/>
                </a:lnTo>
                <a:lnTo>
                  <a:pt x="25" y="106"/>
                </a:lnTo>
                <a:lnTo>
                  <a:pt x="25" y="106"/>
                </a:lnTo>
                <a:lnTo>
                  <a:pt x="26" y="105"/>
                </a:lnTo>
                <a:lnTo>
                  <a:pt x="28" y="104"/>
                </a:lnTo>
                <a:lnTo>
                  <a:pt x="29" y="103"/>
                </a:lnTo>
                <a:lnTo>
                  <a:pt x="29" y="102"/>
                </a:lnTo>
                <a:lnTo>
                  <a:pt x="29" y="102"/>
                </a:lnTo>
                <a:lnTo>
                  <a:pt x="29" y="95"/>
                </a:lnTo>
                <a:lnTo>
                  <a:pt x="26" y="89"/>
                </a:lnTo>
                <a:lnTo>
                  <a:pt x="24" y="83"/>
                </a:lnTo>
                <a:lnTo>
                  <a:pt x="21" y="78"/>
                </a:lnTo>
                <a:lnTo>
                  <a:pt x="21" y="78"/>
                </a:lnTo>
                <a:lnTo>
                  <a:pt x="15" y="70"/>
                </a:lnTo>
                <a:lnTo>
                  <a:pt x="15" y="70"/>
                </a:lnTo>
                <a:lnTo>
                  <a:pt x="11" y="63"/>
                </a:lnTo>
                <a:lnTo>
                  <a:pt x="10" y="56"/>
                </a:lnTo>
                <a:lnTo>
                  <a:pt x="8" y="48"/>
                </a:lnTo>
                <a:lnTo>
                  <a:pt x="8" y="48"/>
                </a:lnTo>
                <a:lnTo>
                  <a:pt x="8" y="48"/>
                </a:lnTo>
                <a:lnTo>
                  <a:pt x="8" y="48"/>
                </a:lnTo>
                <a:lnTo>
                  <a:pt x="9" y="40"/>
                </a:lnTo>
                <a:lnTo>
                  <a:pt x="11" y="33"/>
                </a:lnTo>
                <a:lnTo>
                  <a:pt x="15" y="26"/>
                </a:lnTo>
                <a:lnTo>
                  <a:pt x="21" y="20"/>
                </a:lnTo>
                <a:lnTo>
                  <a:pt x="26" y="15"/>
                </a:lnTo>
                <a:lnTo>
                  <a:pt x="33" y="12"/>
                </a:lnTo>
                <a:lnTo>
                  <a:pt x="40" y="10"/>
                </a:lnTo>
                <a:lnTo>
                  <a:pt x="48" y="8"/>
                </a:lnTo>
                <a:lnTo>
                  <a:pt x="48" y="8"/>
                </a:lnTo>
                <a:lnTo>
                  <a:pt x="58" y="10"/>
                </a:lnTo>
                <a:lnTo>
                  <a:pt x="64" y="12"/>
                </a:lnTo>
                <a:lnTo>
                  <a:pt x="71" y="15"/>
                </a:lnTo>
                <a:lnTo>
                  <a:pt x="77" y="20"/>
                </a:lnTo>
                <a:lnTo>
                  <a:pt x="82" y="26"/>
                </a:lnTo>
                <a:lnTo>
                  <a:pt x="86" y="33"/>
                </a:lnTo>
                <a:lnTo>
                  <a:pt x="89" y="40"/>
                </a:lnTo>
                <a:lnTo>
                  <a:pt x="89" y="48"/>
                </a:lnTo>
                <a:lnTo>
                  <a:pt x="89" y="48"/>
                </a:lnTo>
                <a:lnTo>
                  <a:pt x="87" y="56"/>
                </a:lnTo>
                <a:lnTo>
                  <a:pt x="86" y="63"/>
                </a:lnTo>
                <a:lnTo>
                  <a:pt x="82" y="70"/>
                </a:lnTo>
                <a:lnTo>
                  <a:pt x="82" y="70"/>
                </a:lnTo>
                <a:lnTo>
                  <a:pt x="77" y="78"/>
                </a:lnTo>
                <a:lnTo>
                  <a:pt x="77" y="78"/>
                </a:lnTo>
                <a:lnTo>
                  <a:pt x="74" y="83"/>
                </a:lnTo>
                <a:lnTo>
                  <a:pt x="71" y="89"/>
                </a:lnTo>
                <a:lnTo>
                  <a:pt x="69" y="95"/>
                </a:lnTo>
                <a:lnTo>
                  <a:pt x="68" y="102"/>
                </a:lnTo>
                <a:lnTo>
                  <a:pt x="68" y="102"/>
                </a:lnTo>
                <a:lnTo>
                  <a:pt x="69" y="103"/>
                </a:lnTo>
                <a:lnTo>
                  <a:pt x="70" y="104"/>
                </a:lnTo>
                <a:lnTo>
                  <a:pt x="71" y="105"/>
                </a:lnTo>
                <a:lnTo>
                  <a:pt x="72" y="106"/>
                </a:lnTo>
                <a:lnTo>
                  <a:pt x="72" y="106"/>
                </a:lnTo>
                <a:lnTo>
                  <a:pt x="75" y="105"/>
                </a:lnTo>
                <a:lnTo>
                  <a:pt x="76" y="104"/>
                </a:lnTo>
                <a:lnTo>
                  <a:pt x="77" y="103"/>
                </a:lnTo>
                <a:lnTo>
                  <a:pt x="77" y="102"/>
                </a:lnTo>
                <a:lnTo>
                  <a:pt x="77" y="102"/>
                </a:lnTo>
                <a:lnTo>
                  <a:pt x="78" y="96"/>
                </a:lnTo>
                <a:lnTo>
                  <a:pt x="79" y="93"/>
                </a:lnTo>
                <a:lnTo>
                  <a:pt x="84" y="83"/>
                </a:lnTo>
                <a:lnTo>
                  <a:pt x="84" y="83"/>
                </a:lnTo>
                <a:lnTo>
                  <a:pt x="90" y="74"/>
                </a:lnTo>
                <a:lnTo>
                  <a:pt x="90" y="74"/>
                </a:lnTo>
                <a:lnTo>
                  <a:pt x="94" y="65"/>
                </a:lnTo>
                <a:lnTo>
                  <a:pt x="97" y="57"/>
                </a:lnTo>
                <a:lnTo>
                  <a:pt x="98" y="48"/>
                </a:lnTo>
                <a:lnTo>
                  <a:pt x="98" y="48"/>
                </a:lnTo>
                <a:lnTo>
                  <a:pt x="98" y="48"/>
                </a:lnTo>
                <a:lnTo>
                  <a:pt x="98" y="48"/>
                </a:lnTo>
                <a:lnTo>
                  <a:pt x="98" y="48"/>
                </a:lnTo>
                <a:lnTo>
                  <a:pt x="97" y="38"/>
                </a:lnTo>
                <a:lnTo>
                  <a:pt x="94" y="29"/>
                </a:lnTo>
                <a:lnTo>
                  <a:pt x="90" y="21"/>
                </a:lnTo>
                <a:lnTo>
                  <a:pt x="84" y="14"/>
                </a:lnTo>
                <a:lnTo>
                  <a:pt x="76" y="8"/>
                </a:lnTo>
                <a:lnTo>
                  <a:pt x="68" y="4"/>
                </a:lnTo>
                <a:lnTo>
                  <a:pt x="59" y="2"/>
                </a:lnTo>
                <a:lnTo>
                  <a:pt x="48" y="0"/>
                </a:lnTo>
                <a:lnTo>
                  <a:pt x="48" y="0"/>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noChangeAspect="1" noEditPoints="1"/>
          </p:cNvSpPr>
          <p:nvPr/>
        </p:nvSpPr>
        <p:spPr bwMode="auto">
          <a:xfrm>
            <a:off x="382772" y="3386897"/>
            <a:ext cx="652541" cy="637097"/>
          </a:xfrm>
          <a:custGeom>
            <a:avLst/>
            <a:gdLst>
              <a:gd name="T0" fmla="*/ 64 w 169"/>
              <a:gd name="T1" fmla="*/ 63 h 165"/>
              <a:gd name="T2" fmla="*/ 56 w 169"/>
              <a:gd name="T3" fmla="*/ 89 h 165"/>
              <a:gd name="T4" fmla="*/ 79 w 169"/>
              <a:gd name="T5" fmla="*/ 111 h 165"/>
              <a:gd name="T6" fmla="*/ 105 w 169"/>
              <a:gd name="T7" fmla="*/ 103 h 165"/>
              <a:gd name="T8" fmla="*/ 113 w 169"/>
              <a:gd name="T9" fmla="*/ 78 h 165"/>
              <a:gd name="T10" fmla="*/ 91 w 169"/>
              <a:gd name="T11" fmla="*/ 55 h 165"/>
              <a:gd name="T12" fmla="*/ 76 w 169"/>
              <a:gd name="T13" fmla="*/ 102 h 165"/>
              <a:gd name="T14" fmla="*/ 63 w 169"/>
              <a:gd name="T15" fmla="*/ 83 h 165"/>
              <a:gd name="T16" fmla="*/ 72 w 169"/>
              <a:gd name="T17" fmla="*/ 66 h 165"/>
              <a:gd name="T18" fmla="*/ 92 w 169"/>
              <a:gd name="T19" fmla="*/ 64 h 165"/>
              <a:gd name="T20" fmla="*/ 106 w 169"/>
              <a:gd name="T21" fmla="*/ 83 h 165"/>
              <a:gd name="T22" fmla="*/ 97 w 169"/>
              <a:gd name="T23" fmla="*/ 101 h 165"/>
              <a:gd name="T24" fmla="*/ 162 w 169"/>
              <a:gd name="T25" fmla="*/ 76 h 165"/>
              <a:gd name="T26" fmla="*/ 140 w 169"/>
              <a:gd name="T27" fmla="*/ 68 h 165"/>
              <a:gd name="T28" fmla="*/ 135 w 169"/>
              <a:gd name="T29" fmla="*/ 53 h 165"/>
              <a:gd name="T30" fmla="*/ 147 w 169"/>
              <a:gd name="T31" fmla="*/ 28 h 165"/>
              <a:gd name="T32" fmla="*/ 124 w 169"/>
              <a:gd name="T33" fmla="*/ 10 h 165"/>
              <a:gd name="T34" fmla="*/ 115 w 169"/>
              <a:gd name="T35" fmla="*/ 14 h 165"/>
              <a:gd name="T36" fmla="*/ 99 w 169"/>
              <a:gd name="T37" fmla="*/ 27 h 165"/>
              <a:gd name="T38" fmla="*/ 83 w 169"/>
              <a:gd name="T39" fmla="*/ 23 h 165"/>
              <a:gd name="T40" fmla="*/ 62 w 169"/>
              <a:gd name="T41" fmla="*/ 2 h 165"/>
              <a:gd name="T42" fmla="*/ 39 w 169"/>
              <a:gd name="T43" fmla="*/ 19 h 165"/>
              <a:gd name="T44" fmla="*/ 44 w 169"/>
              <a:gd name="T45" fmla="*/ 42 h 165"/>
              <a:gd name="T46" fmla="*/ 32 w 169"/>
              <a:gd name="T47" fmla="*/ 55 h 165"/>
              <a:gd name="T48" fmla="*/ 2 w 169"/>
              <a:gd name="T49" fmla="*/ 61 h 165"/>
              <a:gd name="T50" fmla="*/ 6 w 169"/>
              <a:gd name="T51" fmla="*/ 90 h 165"/>
              <a:gd name="T52" fmla="*/ 29 w 169"/>
              <a:gd name="T53" fmla="*/ 97 h 165"/>
              <a:gd name="T54" fmla="*/ 34 w 169"/>
              <a:gd name="T55" fmla="*/ 112 h 165"/>
              <a:gd name="T56" fmla="*/ 22 w 169"/>
              <a:gd name="T57" fmla="*/ 138 h 165"/>
              <a:gd name="T58" fmla="*/ 45 w 169"/>
              <a:gd name="T59" fmla="*/ 157 h 165"/>
              <a:gd name="T60" fmla="*/ 61 w 169"/>
              <a:gd name="T61" fmla="*/ 146 h 165"/>
              <a:gd name="T62" fmla="*/ 69 w 169"/>
              <a:gd name="T63" fmla="*/ 139 h 165"/>
              <a:gd name="T64" fmla="*/ 85 w 169"/>
              <a:gd name="T65" fmla="*/ 142 h 165"/>
              <a:gd name="T66" fmla="*/ 107 w 169"/>
              <a:gd name="T67" fmla="*/ 165 h 165"/>
              <a:gd name="T68" fmla="*/ 130 w 169"/>
              <a:gd name="T69" fmla="*/ 147 h 165"/>
              <a:gd name="T70" fmla="*/ 130 w 169"/>
              <a:gd name="T71" fmla="*/ 147 h 165"/>
              <a:gd name="T72" fmla="*/ 125 w 169"/>
              <a:gd name="T73" fmla="*/ 124 h 165"/>
              <a:gd name="T74" fmla="*/ 158 w 169"/>
              <a:gd name="T75" fmla="*/ 111 h 165"/>
              <a:gd name="T76" fmla="*/ 169 w 169"/>
              <a:gd name="T77" fmla="*/ 86 h 165"/>
              <a:gd name="T78" fmla="*/ 162 w 169"/>
              <a:gd name="T79" fmla="*/ 75 h 165"/>
              <a:gd name="T80" fmla="*/ 128 w 169"/>
              <a:gd name="T81" fmla="*/ 106 h 165"/>
              <a:gd name="T82" fmla="*/ 117 w 169"/>
              <a:gd name="T83" fmla="*/ 121 h 165"/>
              <a:gd name="T84" fmla="*/ 122 w 169"/>
              <a:gd name="T85" fmla="*/ 150 h 165"/>
              <a:gd name="T86" fmla="*/ 84 w 169"/>
              <a:gd name="T87" fmla="*/ 133 h 165"/>
              <a:gd name="T88" fmla="*/ 68 w 169"/>
              <a:gd name="T89" fmla="*/ 131 h 165"/>
              <a:gd name="T90" fmla="*/ 46 w 169"/>
              <a:gd name="T91" fmla="*/ 149 h 165"/>
              <a:gd name="T92" fmla="*/ 42 w 169"/>
              <a:gd name="T93" fmla="*/ 109 h 165"/>
              <a:gd name="T94" fmla="*/ 35 w 169"/>
              <a:gd name="T95" fmla="*/ 91 h 165"/>
              <a:gd name="T96" fmla="*/ 8 w 169"/>
              <a:gd name="T97" fmla="*/ 82 h 165"/>
              <a:gd name="T98" fmla="*/ 41 w 169"/>
              <a:gd name="T99" fmla="*/ 59 h 165"/>
              <a:gd name="T100" fmla="*/ 52 w 169"/>
              <a:gd name="T101" fmla="*/ 45 h 165"/>
              <a:gd name="T102" fmla="*/ 47 w 169"/>
              <a:gd name="T103" fmla="*/ 17 h 165"/>
              <a:gd name="T104" fmla="*/ 83 w 169"/>
              <a:gd name="T105" fmla="*/ 34 h 165"/>
              <a:gd name="T106" fmla="*/ 101 w 169"/>
              <a:gd name="T107" fmla="*/ 36 h 165"/>
              <a:gd name="T108" fmla="*/ 128 w 169"/>
              <a:gd name="T109" fmla="*/ 49 h 165"/>
              <a:gd name="T110" fmla="*/ 130 w 169"/>
              <a:gd name="T111" fmla="*/ 65 h 165"/>
              <a:gd name="T112" fmla="*/ 156 w 169"/>
              <a:gd name="T113"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65">
                <a:moveTo>
                  <a:pt x="85" y="55"/>
                </a:moveTo>
                <a:lnTo>
                  <a:pt x="85" y="55"/>
                </a:lnTo>
                <a:lnTo>
                  <a:pt x="79" y="55"/>
                </a:lnTo>
                <a:lnTo>
                  <a:pt x="73" y="57"/>
                </a:lnTo>
                <a:lnTo>
                  <a:pt x="69" y="59"/>
                </a:lnTo>
                <a:lnTo>
                  <a:pt x="64" y="63"/>
                </a:lnTo>
                <a:lnTo>
                  <a:pt x="61" y="67"/>
                </a:lnTo>
                <a:lnTo>
                  <a:pt x="59" y="72"/>
                </a:lnTo>
                <a:lnTo>
                  <a:pt x="56" y="78"/>
                </a:lnTo>
                <a:lnTo>
                  <a:pt x="56" y="83"/>
                </a:lnTo>
                <a:lnTo>
                  <a:pt x="56" y="83"/>
                </a:lnTo>
                <a:lnTo>
                  <a:pt x="56" y="89"/>
                </a:lnTo>
                <a:lnTo>
                  <a:pt x="59" y="94"/>
                </a:lnTo>
                <a:lnTo>
                  <a:pt x="61" y="98"/>
                </a:lnTo>
                <a:lnTo>
                  <a:pt x="64" y="103"/>
                </a:lnTo>
                <a:lnTo>
                  <a:pt x="69" y="106"/>
                </a:lnTo>
                <a:lnTo>
                  <a:pt x="73" y="109"/>
                </a:lnTo>
                <a:lnTo>
                  <a:pt x="79" y="111"/>
                </a:lnTo>
                <a:lnTo>
                  <a:pt x="85" y="111"/>
                </a:lnTo>
                <a:lnTo>
                  <a:pt x="85" y="111"/>
                </a:lnTo>
                <a:lnTo>
                  <a:pt x="91" y="111"/>
                </a:lnTo>
                <a:lnTo>
                  <a:pt x="95" y="109"/>
                </a:lnTo>
                <a:lnTo>
                  <a:pt x="100" y="106"/>
                </a:lnTo>
                <a:lnTo>
                  <a:pt x="105" y="103"/>
                </a:lnTo>
                <a:lnTo>
                  <a:pt x="108" y="98"/>
                </a:lnTo>
                <a:lnTo>
                  <a:pt x="110" y="94"/>
                </a:lnTo>
                <a:lnTo>
                  <a:pt x="113" y="89"/>
                </a:lnTo>
                <a:lnTo>
                  <a:pt x="113" y="83"/>
                </a:lnTo>
                <a:lnTo>
                  <a:pt x="113" y="83"/>
                </a:lnTo>
                <a:lnTo>
                  <a:pt x="113" y="78"/>
                </a:lnTo>
                <a:lnTo>
                  <a:pt x="110" y="72"/>
                </a:lnTo>
                <a:lnTo>
                  <a:pt x="108" y="67"/>
                </a:lnTo>
                <a:lnTo>
                  <a:pt x="105" y="63"/>
                </a:lnTo>
                <a:lnTo>
                  <a:pt x="100" y="59"/>
                </a:lnTo>
                <a:lnTo>
                  <a:pt x="95" y="57"/>
                </a:lnTo>
                <a:lnTo>
                  <a:pt x="91" y="55"/>
                </a:lnTo>
                <a:lnTo>
                  <a:pt x="85" y="55"/>
                </a:lnTo>
                <a:lnTo>
                  <a:pt x="85" y="55"/>
                </a:lnTo>
                <a:close/>
                <a:moveTo>
                  <a:pt x="84" y="104"/>
                </a:moveTo>
                <a:lnTo>
                  <a:pt x="84" y="104"/>
                </a:lnTo>
                <a:lnTo>
                  <a:pt x="80" y="103"/>
                </a:lnTo>
                <a:lnTo>
                  <a:pt x="76" y="102"/>
                </a:lnTo>
                <a:lnTo>
                  <a:pt x="72" y="101"/>
                </a:lnTo>
                <a:lnTo>
                  <a:pt x="70" y="97"/>
                </a:lnTo>
                <a:lnTo>
                  <a:pt x="67" y="95"/>
                </a:lnTo>
                <a:lnTo>
                  <a:pt x="65" y="91"/>
                </a:lnTo>
                <a:lnTo>
                  <a:pt x="64" y="87"/>
                </a:lnTo>
                <a:lnTo>
                  <a:pt x="63" y="83"/>
                </a:lnTo>
                <a:lnTo>
                  <a:pt x="63" y="83"/>
                </a:lnTo>
                <a:lnTo>
                  <a:pt x="64" y="79"/>
                </a:lnTo>
                <a:lnTo>
                  <a:pt x="65" y="75"/>
                </a:lnTo>
                <a:lnTo>
                  <a:pt x="67" y="72"/>
                </a:lnTo>
                <a:lnTo>
                  <a:pt x="70" y="68"/>
                </a:lnTo>
                <a:lnTo>
                  <a:pt x="72" y="66"/>
                </a:lnTo>
                <a:lnTo>
                  <a:pt x="76" y="64"/>
                </a:lnTo>
                <a:lnTo>
                  <a:pt x="80" y="63"/>
                </a:lnTo>
                <a:lnTo>
                  <a:pt x="84" y="63"/>
                </a:lnTo>
                <a:lnTo>
                  <a:pt x="84" y="63"/>
                </a:lnTo>
                <a:lnTo>
                  <a:pt x="88" y="63"/>
                </a:lnTo>
                <a:lnTo>
                  <a:pt x="92" y="64"/>
                </a:lnTo>
                <a:lnTo>
                  <a:pt x="97" y="66"/>
                </a:lnTo>
                <a:lnTo>
                  <a:pt x="99" y="68"/>
                </a:lnTo>
                <a:lnTo>
                  <a:pt x="101" y="72"/>
                </a:lnTo>
                <a:lnTo>
                  <a:pt x="103" y="75"/>
                </a:lnTo>
                <a:lnTo>
                  <a:pt x="105" y="79"/>
                </a:lnTo>
                <a:lnTo>
                  <a:pt x="106" y="83"/>
                </a:lnTo>
                <a:lnTo>
                  <a:pt x="106" y="83"/>
                </a:lnTo>
                <a:lnTo>
                  <a:pt x="105" y="87"/>
                </a:lnTo>
                <a:lnTo>
                  <a:pt x="103" y="91"/>
                </a:lnTo>
                <a:lnTo>
                  <a:pt x="101" y="95"/>
                </a:lnTo>
                <a:lnTo>
                  <a:pt x="99" y="97"/>
                </a:lnTo>
                <a:lnTo>
                  <a:pt x="97" y="101"/>
                </a:lnTo>
                <a:lnTo>
                  <a:pt x="92" y="102"/>
                </a:lnTo>
                <a:lnTo>
                  <a:pt x="88" y="103"/>
                </a:lnTo>
                <a:lnTo>
                  <a:pt x="84" y="104"/>
                </a:lnTo>
                <a:lnTo>
                  <a:pt x="84" y="104"/>
                </a:lnTo>
                <a:close/>
                <a:moveTo>
                  <a:pt x="162" y="75"/>
                </a:moveTo>
                <a:lnTo>
                  <a:pt x="162" y="76"/>
                </a:lnTo>
                <a:lnTo>
                  <a:pt x="162" y="75"/>
                </a:lnTo>
                <a:lnTo>
                  <a:pt x="143" y="70"/>
                </a:lnTo>
                <a:lnTo>
                  <a:pt x="143" y="70"/>
                </a:lnTo>
                <a:lnTo>
                  <a:pt x="140" y="70"/>
                </a:lnTo>
                <a:lnTo>
                  <a:pt x="140" y="70"/>
                </a:lnTo>
                <a:lnTo>
                  <a:pt x="140" y="68"/>
                </a:lnTo>
                <a:lnTo>
                  <a:pt x="140" y="68"/>
                </a:lnTo>
                <a:lnTo>
                  <a:pt x="138" y="61"/>
                </a:lnTo>
                <a:lnTo>
                  <a:pt x="138" y="61"/>
                </a:lnTo>
                <a:lnTo>
                  <a:pt x="135" y="55"/>
                </a:lnTo>
                <a:lnTo>
                  <a:pt x="135" y="55"/>
                </a:lnTo>
                <a:lnTo>
                  <a:pt x="135" y="53"/>
                </a:lnTo>
                <a:lnTo>
                  <a:pt x="135" y="53"/>
                </a:lnTo>
                <a:lnTo>
                  <a:pt x="135" y="52"/>
                </a:lnTo>
                <a:lnTo>
                  <a:pt x="146" y="34"/>
                </a:lnTo>
                <a:lnTo>
                  <a:pt x="146" y="34"/>
                </a:lnTo>
                <a:lnTo>
                  <a:pt x="147" y="30"/>
                </a:lnTo>
                <a:lnTo>
                  <a:pt x="147" y="28"/>
                </a:lnTo>
                <a:lnTo>
                  <a:pt x="146" y="25"/>
                </a:lnTo>
                <a:lnTo>
                  <a:pt x="144" y="22"/>
                </a:lnTo>
                <a:lnTo>
                  <a:pt x="129" y="11"/>
                </a:lnTo>
                <a:lnTo>
                  <a:pt x="129" y="11"/>
                </a:lnTo>
                <a:lnTo>
                  <a:pt x="127" y="10"/>
                </a:lnTo>
                <a:lnTo>
                  <a:pt x="124" y="10"/>
                </a:lnTo>
                <a:lnTo>
                  <a:pt x="121" y="10"/>
                </a:lnTo>
                <a:lnTo>
                  <a:pt x="118" y="11"/>
                </a:lnTo>
                <a:lnTo>
                  <a:pt x="118" y="11"/>
                </a:lnTo>
                <a:lnTo>
                  <a:pt x="117" y="12"/>
                </a:lnTo>
                <a:lnTo>
                  <a:pt x="117" y="12"/>
                </a:lnTo>
                <a:lnTo>
                  <a:pt x="115" y="14"/>
                </a:lnTo>
                <a:lnTo>
                  <a:pt x="102" y="27"/>
                </a:lnTo>
                <a:lnTo>
                  <a:pt x="102" y="27"/>
                </a:lnTo>
                <a:lnTo>
                  <a:pt x="100" y="27"/>
                </a:lnTo>
                <a:lnTo>
                  <a:pt x="100" y="28"/>
                </a:lnTo>
                <a:lnTo>
                  <a:pt x="99" y="27"/>
                </a:lnTo>
                <a:lnTo>
                  <a:pt x="99" y="27"/>
                </a:lnTo>
                <a:lnTo>
                  <a:pt x="92" y="26"/>
                </a:lnTo>
                <a:lnTo>
                  <a:pt x="85" y="26"/>
                </a:lnTo>
                <a:lnTo>
                  <a:pt x="85" y="26"/>
                </a:lnTo>
                <a:lnTo>
                  <a:pt x="85" y="26"/>
                </a:lnTo>
                <a:lnTo>
                  <a:pt x="85" y="26"/>
                </a:lnTo>
                <a:lnTo>
                  <a:pt x="83" y="23"/>
                </a:lnTo>
                <a:lnTo>
                  <a:pt x="72" y="5"/>
                </a:lnTo>
                <a:lnTo>
                  <a:pt x="72" y="5"/>
                </a:lnTo>
                <a:lnTo>
                  <a:pt x="70" y="3"/>
                </a:lnTo>
                <a:lnTo>
                  <a:pt x="68" y="2"/>
                </a:lnTo>
                <a:lnTo>
                  <a:pt x="64" y="0"/>
                </a:lnTo>
                <a:lnTo>
                  <a:pt x="62" y="2"/>
                </a:lnTo>
                <a:lnTo>
                  <a:pt x="45" y="8"/>
                </a:lnTo>
                <a:lnTo>
                  <a:pt x="45" y="8"/>
                </a:lnTo>
                <a:lnTo>
                  <a:pt x="42" y="10"/>
                </a:lnTo>
                <a:lnTo>
                  <a:pt x="40" y="12"/>
                </a:lnTo>
                <a:lnTo>
                  <a:pt x="39" y="15"/>
                </a:lnTo>
                <a:lnTo>
                  <a:pt x="39" y="19"/>
                </a:lnTo>
                <a:lnTo>
                  <a:pt x="39" y="19"/>
                </a:lnTo>
                <a:lnTo>
                  <a:pt x="45" y="40"/>
                </a:lnTo>
                <a:lnTo>
                  <a:pt x="45" y="40"/>
                </a:lnTo>
                <a:lnTo>
                  <a:pt x="45" y="42"/>
                </a:lnTo>
                <a:lnTo>
                  <a:pt x="44" y="42"/>
                </a:lnTo>
                <a:lnTo>
                  <a:pt x="44" y="42"/>
                </a:lnTo>
                <a:lnTo>
                  <a:pt x="44" y="42"/>
                </a:lnTo>
                <a:lnTo>
                  <a:pt x="39" y="48"/>
                </a:lnTo>
                <a:lnTo>
                  <a:pt x="35" y="53"/>
                </a:lnTo>
                <a:lnTo>
                  <a:pt x="34" y="53"/>
                </a:lnTo>
                <a:lnTo>
                  <a:pt x="34" y="53"/>
                </a:lnTo>
                <a:lnTo>
                  <a:pt x="32" y="55"/>
                </a:lnTo>
                <a:lnTo>
                  <a:pt x="11" y="55"/>
                </a:lnTo>
                <a:lnTo>
                  <a:pt x="11" y="55"/>
                </a:lnTo>
                <a:lnTo>
                  <a:pt x="8" y="55"/>
                </a:lnTo>
                <a:lnTo>
                  <a:pt x="6" y="57"/>
                </a:lnTo>
                <a:lnTo>
                  <a:pt x="3" y="59"/>
                </a:lnTo>
                <a:lnTo>
                  <a:pt x="2" y="61"/>
                </a:lnTo>
                <a:lnTo>
                  <a:pt x="0" y="80"/>
                </a:lnTo>
                <a:lnTo>
                  <a:pt x="0" y="80"/>
                </a:lnTo>
                <a:lnTo>
                  <a:pt x="0" y="82"/>
                </a:lnTo>
                <a:lnTo>
                  <a:pt x="1" y="86"/>
                </a:lnTo>
                <a:lnTo>
                  <a:pt x="3" y="88"/>
                </a:lnTo>
                <a:lnTo>
                  <a:pt x="6" y="90"/>
                </a:lnTo>
                <a:lnTo>
                  <a:pt x="9" y="91"/>
                </a:lnTo>
                <a:lnTo>
                  <a:pt x="26" y="96"/>
                </a:lnTo>
                <a:lnTo>
                  <a:pt x="26" y="96"/>
                </a:lnTo>
                <a:lnTo>
                  <a:pt x="27" y="96"/>
                </a:lnTo>
                <a:lnTo>
                  <a:pt x="29" y="97"/>
                </a:lnTo>
                <a:lnTo>
                  <a:pt x="29" y="97"/>
                </a:lnTo>
                <a:lnTo>
                  <a:pt x="29" y="97"/>
                </a:lnTo>
                <a:lnTo>
                  <a:pt x="31" y="104"/>
                </a:lnTo>
                <a:lnTo>
                  <a:pt x="31" y="104"/>
                </a:lnTo>
                <a:lnTo>
                  <a:pt x="34" y="111"/>
                </a:lnTo>
                <a:lnTo>
                  <a:pt x="34" y="112"/>
                </a:lnTo>
                <a:lnTo>
                  <a:pt x="34" y="112"/>
                </a:lnTo>
                <a:lnTo>
                  <a:pt x="34" y="112"/>
                </a:lnTo>
                <a:lnTo>
                  <a:pt x="34" y="113"/>
                </a:lnTo>
                <a:lnTo>
                  <a:pt x="23" y="132"/>
                </a:lnTo>
                <a:lnTo>
                  <a:pt x="23" y="132"/>
                </a:lnTo>
                <a:lnTo>
                  <a:pt x="22" y="135"/>
                </a:lnTo>
                <a:lnTo>
                  <a:pt x="22" y="138"/>
                </a:lnTo>
                <a:lnTo>
                  <a:pt x="23" y="141"/>
                </a:lnTo>
                <a:lnTo>
                  <a:pt x="25" y="143"/>
                </a:lnTo>
                <a:lnTo>
                  <a:pt x="40" y="155"/>
                </a:lnTo>
                <a:lnTo>
                  <a:pt x="40" y="155"/>
                </a:lnTo>
                <a:lnTo>
                  <a:pt x="42" y="156"/>
                </a:lnTo>
                <a:lnTo>
                  <a:pt x="45" y="157"/>
                </a:lnTo>
                <a:lnTo>
                  <a:pt x="48" y="156"/>
                </a:lnTo>
                <a:lnTo>
                  <a:pt x="52" y="155"/>
                </a:lnTo>
                <a:lnTo>
                  <a:pt x="52" y="155"/>
                </a:lnTo>
                <a:lnTo>
                  <a:pt x="52" y="155"/>
                </a:lnTo>
                <a:lnTo>
                  <a:pt x="52" y="155"/>
                </a:lnTo>
                <a:lnTo>
                  <a:pt x="61" y="146"/>
                </a:lnTo>
                <a:lnTo>
                  <a:pt x="67" y="140"/>
                </a:lnTo>
                <a:lnTo>
                  <a:pt x="67" y="140"/>
                </a:lnTo>
                <a:lnTo>
                  <a:pt x="69" y="139"/>
                </a:lnTo>
                <a:lnTo>
                  <a:pt x="69" y="139"/>
                </a:lnTo>
                <a:lnTo>
                  <a:pt x="69" y="139"/>
                </a:lnTo>
                <a:lnTo>
                  <a:pt x="69" y="139"/>
                </a:lnTo>
                <a:lnTo>
                  <a:pt x="76" y="140"/>
                </a:lnTo>
                <a:lnTo>
                  <a:pt x="84" y="141"/>
                </a:lnTo>
                <a:lnTo>
                  <a:pt x="84" y="141"/>
                </a:lnTo>
                <a:lnTo>
                  <a:pt x="84" y="141"/>
                </a:lnTo>
                <a:lnTo>
                  <a:pt x="84" y="141"/>
                </a:lnTo>
                <a:lnTo>
                  <a:pt x="85" y="142"/>
                </a:lnTo>
                <a:lnTo>
                  <a:pt x="97" y="161"/>
                </a:lnTo>
                <a:lnTo>
                  <a:pt x="97" y="161"/>
                </a:lnTo>
                <a:lnTo>
                  <a:pt x="99" y="163"/>
                </a:lnTo>
                <a:lnTo>
                  <a:pt x="101" y="165"/>
                </a:lnTo>
                <a:lnTo>
                  <a:pt x="105" y="165"/>
                </a:lnTo>
                <a:lnTo>
                  <a:pt x="107" y="165"/>
                </a:lnTo>
                <a:lnTo>
                  <a:pt x="124" y="158"/>
                </a:lnTo>
                <a:lnTo>
                  <a:pt x="124" y="158"/>
                </a:lnTo>
                <a:lnTo>
                  <a:pt x="127" y="156"/>
                </a:lnTo>
                <a:lnTo>
                  <a:pt x="129" y="154"/>
                </a:lnTo>
                <a:lnTo>
                  <a:pt x="130" y="151"/>
                </a:lnTo>
                <a:lnTo>
                  <a:pt x="130" y="147"/>
                </a:lnTo>
                <a:lnTo>
                  <a:pt x="130" y="147"/>
                </a:lnTo>
                <a:lnTo>
                  <a:pt x="130" y="147"/>
                </a:lnTo>
                <a:lnTo>
                  <a:pt x="130" y="147"/>
                </a:lnTo>
                <a:lnTo>
                  <a:pt x="130" y="147"/>
                </a:lnTo>
                <a:lnTo>
                  <a:pt x="130" y="147"/>
                </a:lnTo>
                <a:lnTo>
                  <a:pt x="130" y="147"/>
                </a:lnTo>
                <a:lnTo>
                  <a:pt x="124" y="126"/>
                </a:lnTo>
                <a:lnTo>
                  <a:pt x="124" y="126"/>
                </a:lnTo>
                <a:lnTo>
                  <a:pt x="124" y="125"/>
                </a:lnTo>
                <a:lnTo>
                  <a:pt x="124" y="124"/>
                </a:lnTo>
                <a:lnTo>
                  <a:pt x="125" y="124"/>
                </a:lnTo>
                <a:lnTo>
                  <a:pt x="125" y="124"/>
                </a:lnTo>
                <a:lnTo>
                  <a:pt x="130" y="119"/>
                </a:lnTo>
                <a:lnTo>
                  <a:pt x="133" y="112"/>
                </a:lnTo>
                <a:lnTo>
                  <a:pt x="135" y="112"/>
                </a:lnTo>
                <a:lnTo>
                  <a:pt x="135" y="112"/>
                </a:lnTo>
                <a:lnTo>
                  <a:pt x="136" y="111"/>
                </a:lnTo>
                <a:lnTo>
                  <a:pt x="158" y="111"/>
                </a:lnTo>
                <a:lnTo>
                  <a:pt x="158" y="111"/>
                </a:lnTo>
                <a:lnTo>
                  <a:pt x="161" y="111"/>
                </a:lnTo>
                <a:lnTo>
                  <a:pt x="163" y="110"/>
                </a:lnTo>
                <a:lnTo>
                  <a:pt x="166" y="108"/>
                </a:lnTo>
                <a:lnTo>
                  <a:pt x="167" y="104"/>
                </a:lnTo>
                <a:lnTo>
                  <a:pt x="169" y="86"/>
                </a:lnTo>
                <a:lnTo>
                  <a:pt x="169" y="86"/>
                </a:lnTo>
                <a:lnTo>
                  <a:pt x="169" y="83"/>
                </a:lnTo>
                <a:lnTo>
                  <a:pt x="168" y="80"/>
                </a:lnTo>
                <a:lnTo>
                  <a:pt x="166" y="78"/>
                </a:lnTo>
                <a:lnTo>
                  <a:pt x="162" y="75"/>
                </a:lnTo>
                <a:lnTo>
                  <a:pt x="162" y="75"/>
                </a:lnTo>
                <a:close/>
                <a:moveTo>
                  <a:pt x="159" y="103"/>
                </a:moveTo>
                <a:lnTo>
                  <a:pt x="136" y="103"/>
                </a:lnTo>
                <a:lnTo>
                  <a:pt x="136" y="103"/>
                </a:lnTo>
                <a:lnTo>
                  <a:pt x="132" y="104"/>
                </a:lnTo>
                <a:lnTo>
                  <a:pt x="130" y="105"/>
                </a:lnTo>
                <a:lnTo>
                  <a:pt x="128" y="106"/>
                </a:lnTo>
                <a:lnTo>
                  <a:pt x="127" y="109"/>
                </a:lnTo>
                <a:lnTo>
                  <a:pt x="127" y="109"/>
                </a:lnTo>
                <a:lnTo>
                  <a:pt x="123" y="113"/>
                </a:lnTo>
                <a:lnTo>
                  <a:pt x="120" y="118"/>
                </a:lnTo>
                <a:lnTo>
                  <a:pt x="120" y="118"/>
                </a:lnTo>
                <a:lnTo>
                  <a:pt x="117" y="121"/>
                </a:lnTo>
                <a:lnTo>
                  <a:pt x="116" y="124"/>
                </a:lnTo>
                <a:lnTo>
                  <a:pt x="116" y="128"/>
                </a:lnTo>
                <a:lnTo>
                  <a:pt x="121" y="146"/>
                </a:lnTo>
                <a:lnTo>
                  <a:pt x="121" y="146"/>
                </a:lnTo>
                <a:lnTo>
                  <a:pt x="122" y="149"/>
                </a:lnTo>
                <a:lnTo>
                  <a:pt x="122" y="150"/>
                </a:lnTo>
                <a:lnTo>
                  <a:pt x="103" y="157"/>
                </a:lnTo>
                <a:lnTo>
                  <a:pt x="93" y="138"/>
                </a:lnTo>
                <a:lnTo>
                  <a:pt x="93" y="138"/>
                </a:lnTo>
                <a:lnTo>
                  <a:pt x="91" y="135"/>
                </a:lnTo>
                <a:lnTo>
                  <a:pt x="88" y="134"/>
                </a:lnTo>
                <a:lnTo>
                  <a:pt x="84" y="133"/>
                </a:lnTo>
                <a:lnTo>
                  <a:pt x="84" y="133"/>
                </a:lnTo>
                <a:lnTo>
                  <a:pt x="84" y="133"/>
                </a:lnTo>
                <a:lnTo>
                  <a:pt x="77" y="132"/>
                </a:lnTo>
                <a:lnTo>
                  <a:pt x="71" y="131"/>
                </a:lnTo>
                <a:lnTo>
                  <a:pt x="71" y="131"/>
                </a:lnTo>
                <a:lnTo>
                  <a:pt x="68" y="131"/>
                </a:lnTo>
                <a:lnTo>
                  <a:pt x="64" y="132"/>
                </a:lnTo>
                <a:lnTo>
                  <a:pt x="61" y="134"/>
                </a:lnTo>
                <a:lnTo>
                  <a:pt x="48" y="146"/>
                </a:lnTo>
                <a:lnTo>
                  <a:pt x="48" y="146"/>
                </a:lnTo>
                <a:lnTo>
                  <a:pt x="46" y="148"/>
                </a:lnTo>
                <a:lnTo>
                  <a:pt x="46" y="149"/>
                </a:lnTo>
                <a:lnTo>
                  <a:pt x="30" y="136"/>
                </a:lnTo>
                <a:lnTo>
                  <a:pt x="41" y="118"/>
                </a:lnTo>
                <a:lnTo>
                  <a:pt x="41" y="118"/>
                </a:lnTo>
                <a:lnTo>
                  <a:pt x="42" y="114"/>
                </a:lnTo>
                <a:lnTo>
                  <a:pt x="42" y="111"/>
                </a:lnTo>
                <a:lnTo>
                  <a:pt x="42" y="109"/>
                </a:lnTo>
                <a:lnTo>
                  <a:pt x="42" y="109"/>
                </a:lnTo>
                <a:lnTo>
                  <a:pt x="39" y="102"/>
                </a:lnTo>
                <a:lnTo>
                  <a:pt x="39" y="102"/>
                </a:lnTo>
                <a:lnTo>
                  <a:pt x="37" y="94"/>
                </a:lnTo>
                <a:lnTo>
                  <a:pt x="37" y="94"/>
                </a:lnTo>
                <a:lnTo>
                  <a:pt x="35" y="91"/>
                </a:lnTo>
                <a:lnTo>
                  <a:pt x="33" y="90"/>
                </a:lnTo>
                <a:lnTo>
                  <a:pt x="29" y="88"/>
                </a:lnTo>
                <a:lnTo>
                  <a:pt x="11" y="83"/>
                </a:lnTo>
                <a:lnTo>
                  <a:pt x="11" y="83"/>
                </a:lnTo>
                <a:lnTo>
                  <a:pt x="9" y="82"/>
                </a:lnTo>
                <a:lnTo>
                  <a:pt x="8" y="82"/>
                </a:lnTo>
                <a:lnTo>
                  <a:pt x="10" y="63"/>
                </a:lnTo>
                <a:lnTo>
                  <a:pt x="32" y="63"/>
                </a:lnTo>
                <a:lnTo>
                  <a:pt x="32" y="63"/>
                </a:lnTo>
                <a:lnTo>
                  <a:pt x="35" y="63"/>
                </a:lnTo>
                <a:lnTo>
                  <a:pt x="39" y="61"/>
                </a:lnTo>
                <a:lnTo>
                  <a:pt x="41" y="59"/>
                </a:lnTo>
                <a:lnTo>
                  <a:pt x="42" y="58"/>
                </a:lnTo>
                <a:lnTo>
                  <a:pt x="42" y="58"/>
                </a:lnTo>
                <a:lnTo>
                  <a:pt x="46" y="52"/>
                </a:lnTo>
                <a:lnTo>
                  <a:pt x="49" y="48"/>
                </a:lnTo>
                <a:lnTo>
                  <a:pt x="49" y="48"/>
                </a:lnTo>
                <a:lnTo>
                  <a:pt x="52" y="45"/>
                </a:lnTo>
                <a:lnTo>
                  <a:pt x="53" y="42"/>
                </a:lnTo>
                <a:lnTo>
                  <a:pt x="52" y="37"/>
                </a:lnTo>
                <a:lnTo>
                  <a:pt x="48" y="20"/>
                </a:lnTo>
                <a:lnTo>
                  <a:pt x="48" y="20"/>
                </a:lnTo>
                <a:lnTo>
                  <a:pt x="47" y="18"/>
                </a:lnTo>
                <a:lnTo>
                  <a:pt x="47" y="17"/>
                </a:lnTo>
                <a:lnTo>
                  <a:pt x="65" y="8"/>
                </a:lnTo>
                <a:lnTo>
                  <a:pt x="76" y="28"/>
                </a:lnTo>
                <a:lnTo>
                  <a:pt x="76" y="28"/>
                </a:lnTo>
                <a:lnTo>
                  <a:pt x="78" y="30"/>
                </a:lnTo>
                <a:lnTo>
                  <a:pt x="80" y="33"/>
                </a:lnTo>
                <a:lnTo>
                  <a:pt x="83" y="34"/>
                </a:lnTo>
                <a:lnTo>
                  <a:pt x="85" y="34"/>
                </a:lnTo>
                <a:lnTo>
                  <a:pt x="85" y="34"/>
                </a:lnTo>
                <a:lnTo>
                  <a:pt x="91" y="34"/>
                </a:lnTo>
                <a:lnTo>
                  <a:pt x="97" y="35"/>
                </a:lnTo>
                <a:lnTo>
                  <a:pt x="97" y="35"/>
                </a:lnTo>
                <a:lnTo>
                  <a:pt x="101" y="36"/>
                </a:lnTo>
                <a:lnTo>
                  <a:pt x="105" y="35"/>
                </a:lnTo>
                <a:lnTo>
                  <a:pt x="108" y="33"/>
                </a:lnTo>
                <a:lnTo>
                  <a:pt x="123" y="17"/>
                </a:lnTo>
                <a:lnTo>
                  <a:pt x="139" y="29"/>
                </a:lnTo>
                <a:lnTo>
                  <a:pt x="128" y="49"/>
                </a:lnTo>
                <a:lnTo>
                  <a:pt x="128" y="49"/>
                </a:lnTo>
                <a:lnTo>
                  <a:pt x="127" y="52"/>
                </a:lnTo>
                <a:lnTo>
                  <a:pt x="125" y="55"/>
                </a:lnTo>
                <a:lnTo>
                  <a:pt x="127" y="58"/>
                </a:lnTo>
                <a:lnTo>
                  <a:pt x="127" y="58"/>
                </a:lnTo>
                <a:lnTo>
                  <a:pt x="130" y="65"/>
                </a:lnTo>
                <a:lnTo>
                  <a:pt x="130" y="65"/>
                </a:lnTo>
                <a:lnTo>
                  <a:pt x="132" y="72"/>
                </a:lnTo>
                <a:lnTo>
                  <a:pt x="132" y="72"/>
                </a:lnTo>
                <a:lnTo>
                  <a:pt x="133" y="74"/>
                </a:lnTo>
                <a:lnTo>
                  <a:pt x="136" y="75"/>
                </a:lnTo>
                <a:lnTo>
                  <a:pt x="140" y="78"/>
                </a:lnTo>
                <a:lnTo>
                  <a:pt x="156" y="82"/>
                </a:lnTo>
                <a:lnTo>
                  <a:pt x="156" y="82"/>
                </a:lnTo>
                <a:lnTo>
                  <a:pt x="160" y="83"/>
                </a:lnTo>
                <a:lnTo>
                  <a:pt x="161" y="83"/>
                </a:lnTo>
                <a:lnTo>
                  <a:pt x="159" y="103"/>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noChangeAspect="1" noEditPoints="1"/>
          </p:cNvSpPr>
          <p:nvPr/>
        </p:nvSpPr>
        <p:spPr bwMode="auto">
          <a:xfrm>
            <a:off x="11176234" y="3391813"/>
            <a:ext cx="610067" cy="548288"/>
          </a:xfrm>
          <a:custGeom>
            <a:avLst/>
            <a:gdLst>
              <a:gd name="T0" fmla="*/ 78 w 158"/>
              <a:gd name="T1" fmla="*/ 142 h 142"/>
              <a:gd name="T2" fmla="*/ 72 w 158"/>
              <a:gd name="T3" fmla="*/ 139 h 142"/>
              <a:gd name="T4" fmla="*/ 15 w 158"/>
              <a:gd name="T5" fmla="*/ 81 h 142"/>
              <a:gd name="T6" fmla="*/ 3 w 158"/>
              <a:gd name="T7" fmla="*/ 66 h 142"/>
              <a:gd name="T8" fmla="*/ 0 w 158"/>
              <a:gd name="T9" fmla="*/ 47 h 142"/>
              <a:gd name="T10" fmla="*/ 1 w 158"/>
              <a:gd name="T11" fmla="*/ 37 h 142"/>
              <a:gd name="T12" fmla="*/ 8 w 158"/>
              <a:gd name="T13" fmla="*/ 21 h 142"/>
              <a:gd name="T14" fmla="*/ 20 w 158"/>
              <a:gd name="T15" fmla="*/ 8 h 142"/>
              <a:gd name="T16" fmla="*/ 37 w 158"/>
              <a:gd name="T17" fmla="*/ 1 h 142"/>
              <a:gd name="T18" fmla="*/ 46 w 158"/>
              <a:gd name="T19" fmla="*/ 0 h 142"/>
              <a:gd name="T20" fmla="*/ 64 w 158"/>
              <a:gd name="T21" fmla="*/ 4 h 142"/>
              <a:gd name="T22" fmla="*/ 79 w 158"/>
              <a:gd name="T23" fmla="*/ 14 h 142"/>
              <a:gd name="T24" fmla="*/ 86 w 158"/>
              <a:gd name="T25" fmla="*/ 8 h 142"/>
              <a:gd name="T26" fmla="*/ 102 w 158"/>
              <a:gd name="T27" fmla="*/ 1 h 142"/>
              <a:gd name="T28" fmla="*/ 112 w 158"/>
              <a:gd name="T29" fmla="*/ 0 h 142"/>
              <a:gd name="T30" fmla="*/ 129 w 158"/>
              <a:gd name="T31" fmla="*/ 4 h 142"/>
              <a:gd name="T32" fmla="*/ 144 w 158"/>
              <a:gd name="T33" fmla="*/ 14 h 142"/>
              <a:gd name="T34" fmla="*/ 154 w 158"/>
              <a:gd name="T35" fmla="*/ 29 h 142"/>
              <a:gd name="T36" fmla="*/ 158 w 158"/>
              <a:gd name="T37" fmla="*/ 47 h 142"/>
              <a:gd name="T38" fmla="*/ 156 w 158"/>
              <a:gd name="T39" fmla="*/ 57 h 142"/>
              <a:gd name="T40" fmla="*/ 150 w 158"/>
              <a:gd name="T41" fmla="*/ 74 h 142"/>
              <a:gd name="T42" fmla="*/ 85 w 158"/>
              <a:gd name="T43" fmla="*/ 139 h 142"/>
              <a:gd name="T44" fmla="*/ 83 w 158"/>
              <a:gd name="T45" fmla="*/ 141 h 142"/>
              <a:gd name="T46" fmla="*/ 78 w 158"/>
              <a:gd name="T47" fmla="*/ 142 h 142"/>
              <a:gd name="T48" fmla="*/ 46 w 158"/>
              <a:gd name="T49" fmla="*/ 9 h 142"/>
              <a:gd name="T50" fmla="*/ 32 w 158"/>
              <a:gd name="T51" fmla="*/ 13 h 142"/>
              <a:gd name="T52" fmla="*/ 20 w 158"/>
              <a:gd name="T53" fmla="*/ 21 h 142"/>
              <a:gd name="T54" fmla="*/ 12 w 158"/>
              <a:gd name="T55" fmla="*/ 32 h 142"/>
              <a:gd name="T56" fmla="*/ 9 w 158"/>
              <a:gd name="T57" fmla="*/ 47 h 142"/>
              <a:gd name="T58" fmla="*/ 10 w 158"/>
              <a:gd name="T59" fmla="*/ 54 h 142"/>
              <a:gd name="T60" fmla="*/ 16 w 158"/>
              <a:gd name="T61" fmla="*/ 68 h 142"/>
              <a:gd name="T62" fmla="*/ 79 w 158"/>
              <a:gd name="T63" fmla="*/ 132 h 142"/>
              <a:gd name="T64" fmla="*/ 137 w 158"/>
              <a:gd name="T65" fmla="*/ 74 h 142"/>
              <a:gd name="T66" fmla="*/ 145 w 158"/>
              <a:gd name="T67" fmla="*/ 61 h 142"/>
              <a:gd name="T68" fmla="*/ 148 w 158"/>
              <a:gd name="T69" fmla="*/ 47 h 142"/>
              <a:gd name="T70" fmla="*/ 147 w 158"/>
              <a:gd name="T71" fmla="*/ 39 h 142"/>
              <a:gd name="T72" fmla="*/ 143 w 158"/>
              <a:gd name="T73" fmla="*/ 27 h 142"/>
              <a:gd name="T74" fmla="*/ 132 w 158"/>
              <a:gd name="T75" fmla="*/ 16 h 142"/>
              <a:gd name="T76" fmla="*/ 118 w 158"/>
              <a:gd name="T77" fmla="*/ 11 h 142"/>
              <a:gd name="T78" fmla="*/ 112 w 158"/>
              <a:gd name="T79" fmla="*/ 9 h 142"/>
              <a:gd name="T80" fmla="*/ 97 w 158"/>
              <a:gd name="T81" fmla="*/ 13 h 142"/>
              <a:gd name="T82" fmla="*/ 85 w 158"/>
              <a:gd name="T83" fmla="*/ 21 h 142"/>
              <a:gd name="T84" fmla="*/ 83 w 158"/>
              <a:gd name="T85" fmla="*/ 23 h 142"/>
              <a:gd name="T86" fmla="*/ 80 w 158"/>
              <a:gd name="T87" fmla="*/ 24 h 142"/>
              <a:gd name="T88" fmla="*/ 77 w 158"/>
              <a:gd name="T89" fmla="*/ 24 h 142"/>
              <a:gd name="T90" fmla="*/ 75 w 158"/>
              <a:gd name="T91" fmla="*/ 23 h 142"/>
              <a:gd name="T92" fmla="*/ 73 w 158"/>
              <a:gd name="T93" fmla="*/ 21 h 142"/>
              <a:gd name="T94" fmla="*/ 61 w 158"/>
              <a:gd name="T95" fmla="*/ 13 h 142"/>
              <a:gd name="T96" fmla="*/ 46 w 158"/>
              <a:gd name="T97" fmla="*/ 9 h 142"/>
              <a:gd name="T98" fmla="*/ 76 w 158"/>
              <a:gd name="T99" fmla="*/ 17 h 142"/>
              <a:gd name="T100" fmla="*/ 76 w 158"/>
              <a:gd name="T101" fmla="*/ 17 h 142"/>
              <a:gd name="T102" fmla="*/ 76 w 158"/>
              <a:gd name="T103"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42">
                <a:moveTo>
                  <a:pt x="78" y="142"/>
                </a:moveTo>
                <a:lnTo>
                  <a:pt x="78" y="142"/>
                </a:lnTo>
                <a:lnTo>
                  <a:pt x="76" y="141"/>
                </a:lnTo>
                <a:lnTo>
                  <a:pt x="72" y="139"/>
                </a:lnTo>
                <a:lnTo>
                  <a:pt x="15" y="81"/>
                </a:lnTo>
                <a:lnTo>
                  <a:pt x="15" y="81"/>
                </a:lnTo>
                <a:lnTo>
                  <a:pt x="9" y="74"/>
                </a:lnTo>
                <a:lnTo>
                  <a:pt x="3" y="66"/>
                </a:lnTo>
                <a:lnTo>
                  <a:pt x="1" y="57"/>
                </a:lnTo>
                <a:lnTo>
                  <a:pt x="0" y="47"/>
                </a:lnTo>
                <a:lnTo>
                  <a:pt x="0" y="47"/>
                </a:lnTo>
                <a:lnTo>
                  <a:pt x="1" y="37"/>
                </a:lnTo>
                <a:lnTo>
                  <a:pt x="3" y="29"/>
                </a:lnTo>
                <a:lnTo>
                  <a:pt x="8" y="21"/>
                </a:lnTo>
                <a:lnTo>
                  <a:pt x="14" y="14"/>
                </a:lnTo>
                <a:lnTo>
                  <a:pt x="20" y="8"/>
                </a:lnTo>
                <a:lnTo>
                  <a:pt x="29" y="4"/>
                </a:lnTo>
                <a:lnTo>
                  <a:pt x="37" y="1"/>
                </a:lnTo>
                <a:lnTo>
                  <a:pt x="46" y="0"/>
                </a:lnTo>
                <a:lnTo>
                  <a:pt x="46" y="0"/>
                </a:lnTo>
                <a:lnTo>
                  <a:pt x="55" y="1"/>
                </a:lnTo>
                <a:lnTo>
                  <a:pt x="64" y="4"/>
                </a:lnTo>
                <a:lnTo>
                  <a:pt x="71" y="8"/>
                </a:lnTo>
                <a:lnTo>
                  <a:pt x="79" y="14"/>
                </a:lnTo>
                <a:lnTo>
                  <a:pt x="79" y="14"/>
                </a:lnTo>
                <a:lnTo>
                  <a:pt x="86" y="8"/>
                </a:lnTo>
                <a:lnTo>
                  <a:pt x="94" y="4"/>
                </a:lnTo>
                <a:lnTo>
                  <a:pt x="102" y="1"/>
                </a:lnTo>
                <a:lnTo>
                  <a:pt x="112" y="0"/>
                </a:lnTo>
                <a:lnTo>
                  <a:pt x="112" y="0"/>
                </a:lnTo>
                <a:lnTo>
                  <a:pt x="121" y="1"/>
                </a:lnTo>
                <a:lnTo>
                  <a:pt x="129" y="4"/>
                </a:lnTo>
                <a:lnTo>
                  <a:pt x="137" y="8"/>
                </a:lnTo>
                <a:lnTo>
                  <a:pt x="144" y="14"/>
                </a:lnTo>
                <a:lnTo>
                  <a:pt x="150" y="21"/>
                </a:lnTo>
                <a:lnTo>
                  <a:pt x="154" y="29"/>
                </a:lnTo>
                <a:lnTo>
                  <a:pt x="156" y="37"/>
                </a:lnTo>
                <a:lnTo>
                  <a:pt x="158" y="47"/>
                </a:lnTo>
                <a:lnTo>
                  <a:pt x="158" y="47"/>
                </a:lnTo>
                <a:lnTo>
                  <a:pt x="156" y="57"/>
                </a:lnTo>
                <a:lnTo>
                  <a:pt x="154" y="66"/>
                </a:lnTo>
                <a:lnTo>
                  <a:pt x="150" y="74"/>
                </a:lnTo>
                <a:lnTo>
                  <a:pt x="143" y="81"/>
                </a:lnTo>
                <a:lnTo>
                  <a:pt x="85" y="139"/>
                </a:lnTo>
                <a:lnTo>
                  <a:pt x="85" y="139"/>
                </a:lnTo>
                <a:lnTo>
                  <a:pt x="83" y="141"/>
                </a:lnTo>
                <a:lnTo>
                  <a:pt x="78" y="142"/>
                </a:lnTo>
                <a:lnTo>
                  <a:pt x="78" y="142"/>
                </a:lnTo>
                <a:close/>
                <a:moveTo>
                  <a:pt x="46" y="9"/>
                </a:moveTo>
                <a:lnTo>
                  <a:pt x="46" y="9"/>
                </a:lnTo>
                <a:lnTo>
                  <a:pt x="39" y="11"/>
                </a:lnTo>
                <a:lnTo>
                  <a:pt x="32" y="13"/>
                </a:lnTo>
                <a:lnTo>
                  <a:pt x="25" y="16"/>
                </a:lnTo>
                <a:lnTo>
                  <a:pt x="20" y="21"/>
                </a:lnTo>
                <a:lnTo>
                  <a:pt x="16" y="27"/>
                </a:lnTo>
                <a:lnTo>
                  <a:pt x="12" y="32"/>
                </a:lnTo>
                <a:lnTo>
                  <a:pt x="10" y="39"/>
                </a:lnTo>
                <a:lnTo>
                  <a:pt x="9" y="47"/>
                </a:lnTo>
                <a:lnTo>
                  <a:pt x="9" y="47"/>
                </a:lnTo>
                <a:lnTo>
                  <a:pt x="10" y="54"/>
                </a:lnTo>
                <a:lnTo>
                  <a:pt x="12" y="61"/>
                </a:lnTo>
                <a:lnTo>
                  <a:pt x="16" y="68"/>
                </a:lnTo>
                <a:lnTo>
                  <a:pt x="22" y="74"/>
                </a:lnTo>
                <a:lnTo>
                  <a:pt x="79" y="132"/>
                </a:lnTo>
                <a:lnTo>
                  <a:pt x="137" y="74"/>
                </a:lnTo>
                <a:lnTo>
                  <a:pt x="137" y="74"/>
                </a:lnTo>
                <a:lnTo>
                  <a:pt x="141" y="68"/>
                </a:lnTo>
                <a:lnTo>
                  <a:pt x="145" y="61"/>
                </a:lnTo>
                <a:lnTo>
                  <a:pt x="147" y="54"/>
                </a:lnTo>
                <a:lnTo>
                  <a:pt x="148" y="47"/>
                </a:lnTo>
                <a:lnTo>
                  <a:pt x="148" y="47"/>
                </a:lnTo>
                <a:lnTo>
                  <a:pt x="147" y="39"/>
                </a:lnTo>
                <a:lnTo>
                  <a:pt x="146" y="32"/>
                </a:lnTo>
                <a:lnTo>
                  <a:pt x="143" y="27"/>
                </a:lnTo>
                <a:lnTo>
                  <a:pt x="138" y="21"/>
                </a:lnTo>
                <a:lnTo>
                  <a:pt x="132" y="16"/>
                </a:lnTo>
                <a:lnTo>
                  <a:pt x="125" y="13"/>
                </a:lnTo>
                <a:lnTo>
                  <a:pt x="118" y="11"/>
                </a:lnTo>
                <a:lnTo>
                  <a:pt x="112" y="9"/>
                </a:lnTo>
                <a:lnTo>
                  <a:pt x="112" y="9"/>
                </a:lnTo>
                <a:lnTo>
                  <a:pt x="103" y="11"/>
                </a:lnTo>
                <a:lnTo>
                  <a:pt x="97" y="13"/>
                </a:lnTo>
                <a:lnTo>
                  <a:pt x="91" y="16"/>
                </a:lnTo>
                <a:lnTo>
                  <a:pt x="85" y="21"/>
                </a:lnTo>
                <a:lnTo>
                  <a:pt x="85" y="21"/>
                </a:lnTo>
                <a:lnTo>
                  <a:pt x="83" y="23"/>
                </a:lnTo>
                <a:lnTo>
                  <a:pt x="83" y="23"/>
                </a:lnTo>
                <a:lnTo>
                  <a:pt x="80" y="24"/>
                </a:lnTo>
                <a:lnTo>
                  <a:pt x="79" y="26"/>
                </a:lnTo>
                <a:lnTo>
                  <a:pt x="77" y="24"/>
                </a:lnTo>
                <a:lnTo>
                  <a:pt x="75" y="23"/>
                </a:lnTo>
                <a:lnTo>
                  <a:pt x="75" y="23"/>
                </a:lnTo>
                <a:lnTo>
                  <a:pt x="73" y="21"/>
                </a:lnTo>
                <a:lnTo>
                  <a:pt x="73" y="21"/>
                </a:lnTo>
                <a:lnTo>
                  <a:pt x="68" y="16"/>
                </a:lnTo>
                <a:lnTo>
                  <a:pt x="61" y="13"/>
                </a:lnTo>
                <a:lnTo>
                  <a:pt x="54" y="11"/>
                </a:lnTo>
                <a:lnTo>
                  <a:pt x="46" y="9"/>
                </a:lnTo>
                <a:lnTo>
                  <a:pt x="46" y="9"/>
                </a:lnTo>
                <a:close/>
                <a:moveTo>
                  <a:pt x="76" y="17"/>
                </a:moveTo>
                <a:lnTo>
                  <a:pt x="76" y="17"/>
                </a:lnTo>
                <a:lnTo>
                  <a:pt x="76" y="17"/>
                </a:lnTo>
                <a:lnTo>
                  <a:pt x="76" y="17"/>
                </a:lnTo>
                <a:lnTo>
                  <a:pt x="76" y="17"/>
                </a:lnTo>
                <a:lnTo>
                  <a:pt x="76" y="17"/>
                </a:lnTo>
                <a:close/>
              </a:path>
            </a:pathLst>
          </a:custGeom>
          <a:solidFill>
            <a:srgbClr val="987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8"/>
          <p:cNvSpPr/>
          <p:nvPr/>
        </p:nvSpPr>
        <p:spPr>
          <a:xfrm>
            <a:off x="1637414" y="3530009"/>
            <a:ext cx="2726732"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75000"/>
                    <a:lumOff val="25000"/>
                  </a:schemeClr>
                </a:solidFill>
              </a:rPr>
              <a:t>Retailer’s Motivation</a:t>
            </a:r>
            <a:endParaRPr lang="en-US" dirty="0">
              <a:solidFill>
                <a:schemeClr val="tx1">
                  <a:lumMod val="75000"/>
                  <a:lumOff val="25000"/>
                </a:schemeClr>
              </a:solidFill>
            </a:endParaRPr>
          </a:p>
        </p:txBody>
      </p:sp>
      <p:sp>
        <p:nvSpPr>
          <p:cNvPr id="20" name="Rectangle 19"/>
          <p:cNvSpPr/>
          <p:nvPr/>
        </p:nvSpPr>
        <p:spPr>
          <a:xfrm rot="5400000">
            <a:off x="4986813" y="3026546"/>
            <a:ext cx="2232548" cy="34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Source of PL Power</a:t>
            </a:r>
            <a:endParaRPr lang="en-US" dirty="0">
              <a:solidFill>
                <a:schemeClr val="tx1">
                  <a:lumMod val="75000"/>
                  <a:lumOff val="25000"/>
                </a:schemeClr>
              </a:solidFill>
            </a:endParaRP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5434" y="2048997"/>
            <a:ext cx="1168408" cy="139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92059" y="1852724"/>
            <a:ext cx="2658282" cy="83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7255" y="3920168"/>
            <a:ext cx="1329141" cy="76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12247" y="3960652"/>
            <a:ext cx="9048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33360" y="4256535"/>
            <a:ext cx="1153257" cy="69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3" name="Picture 2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7062" y="4784483"/>
            <a:ext cx="1701289" cy="54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64995" y="3933326"/>
            <a:ext cx="1067704" cy="70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8" name="Picture 2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449547" y="3968552"/>
            <a:ext cx="1735619" cy="77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2" name="Picture 30"/>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45195" y="5076478"/>
            <a:ext cx="2172162" cy="2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6" name="Picture 3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479196" y="4846476"/>
            <a:ext cx="1630940" cy="48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7" name="Picture 3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037927" y="2653146"/>
            <a:ext cx="1720379" cy="76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8" name="Picture 3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722106" y="2191596"/>
            <a:ext cx="1190501" cy="119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4064899" y="1494249"/>
            <a:ext cx="1124618" cy="11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04553" y="2717559"/>
            <a:ext cx="18669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211942" y="1964683"/>
            <a:ext cx="2269326" cy="63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6480544" y="2737598"/>
            <a:ext cx="3268644" cy="7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1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animEffect transition="in" filter="fade">
                                      <p:cBhvr>
                                        <p:cTn id="7" dur="500"/>
                                        <p:tgtEl>
                                          <p:spTgt spid="3098"/>
                                        </p:tgtEl>
                                      </p:cBhvr>
                                    </p:animEffect>
                                  </p:childTnLst>
                                </p:cTn>
                              </p:par>
                              <p:par>
                                <p:cTn id="8" presetID="10" presetClass="entr" presetSubtype="0" fill="hold" nodeType="withEffect">
                                  <p:stCondLst>
                                    <p:cond delay="0"/>
                                  </p:stCondLst>
                                  <p:childTnLst>
                                    <p:set>
                                      <p:cBhvr>
                                        <p:cTn id="9" dur="1" fill="hold">
                                          <p:stCondLst>
                                            <p:cond delay="0"/>
                                          </p:stCondLst>
                                        </p:cTn>
                                        <p:tgtEl>
                                          <p:spTgt spid="3090"/>
                                        </p:tgtEl>
                                        <p:attrNameLst>
                                          <p:attrName>style.visibility</p:attrName>
                                        </p:attrNameLst>
                                      </p:cBhvr>
                                      <p:to>
                                        <p:strVal val="visible"/>
                                      </p:to>
                                    </p:set>
                                    <p:animEffect transition="in" filter="fade">
                                      <p:cBhvr>
                                        <p:cTn id="10" dur="500"/>
                                        <p:tgtEl>
                                          <p:spTgt spid="3090"/>
                                        </p:tgtEl>
                                      </p:cBhvr>
                                    </p:animEffect>
                                  </p:childTnLst>
                                </p:cTn>
                              </p:par>
                              <p:par>
                                <p:cTn id="11" presetID="10" presetClass="entr" presetSubtype="0" fill="hold" nodeType="withEffect">
                                  <p:stCondLst>
                                    <p:cond delay="0"/>
                                  </p:stCondLst>
                                  <p:childTnLst>
                                    <p:set>
                                      <p:cBhvr>
                                        <p:cTn id="12" dur="1" fill="hold">
                                          <p:stCondLst>
                                            <p:cond delay="0"/>
                                          </p:stCondLst>
                                        </p:cTn>
                                        <p:tgtEl>
                                          <p:spTgt spid="3102"/>
                                        </p:tgtEl>
                                        <p:attrNameLst>
                                          <p:attrName>style.visibility</p:attrName>
                                        </p:attrNameLst>
                                      </p:cBhvr>
                                      <p:to>
                                        <p:strVal val="visible"/>
                                      </p:to>
                                    </p:set>
                                    <p:animEffect transition="in" filter="fade">
                                      <p:cBhvr>
                                        <p:cTn id="13" dur="500"/>
                                        <p:tgtEl>
                                          <p:spTgt spid="3102"/>
                                        </p:tgtEl>
                                      </p:cBhvr>
                                    </p:animEffect>
                                  </p:childTnLst>
                                </p:cTn>
                              </p:par>
                              <p:par>
                                <p:cTn id="14" presetID="10" presetClass="entr" presetSubtype="0" fill="hold" nodeType="withEffect">
                                  <p:stCondLst>
                                    <p:cond delay="0"/>
                                  </p:stCondLst>
                                  <p:childTnLst>
                                    <p:set>
                                      <p:cBhvr>
                                        <p:cTn id="15" dur="1" fill="hold">
                                          <p:stCondLst>
                                            <p:cond delay="0"/>
                                          </p:stCondLst>
                                        </p:cTn>
                                        <p:tgtEl>
                                          <p:spTgt spid="3099"/>
                                        </p:tgtEl>
                                        <p:attrNameLst>
                                          <p:attrName>style.visibility</p:attrName>
                                        </p:attrNameLst>
                                      </p:cBhvr>
                                      <p:to>
                                        <p:strVal val="visible"/>
                                      </p:to>
                                    </p:set>
                                    <p:animEffect transition="in" filter="fade">
                                      <p:cBhvr>
                                        <p:cTn id="16" dur="500"/>
                                        <p:tgtEl>
                                          <p:spTgt spid="3099"/>
                                        </p:tgtEl>
                                      </p:cBhvr>
                                    </p:animEffect>
                                  </p:childTnLst>
                                </p:cTn>
                              </p:par>
                              <p:par>
                                <p:cTn id="17" presetID="10" presetClass="entr" presetSubtype="0" fill="hold" nodeType="with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fade">
                                      <p:cBhvr>
                                        <p:cTn id="19" dur="500"/>
                                        <p:tgtEl>
                                          <p:spTgt spid="308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87"/>
                                        </p:tgtEl>
                                        <p:attrNameLst>
                                          <p:attrName>style.visibility</p:attrName>
                                        </p:attrNameLst>
                                      </p:cBhvr>
                                      <p:to>
                                        <p:strVal val="visible"/>
                                      </p:to>
                                    </p:set>
                                    <p:animEffect transition="in" filter="fade">
                                      <p:cBhvr>
                                        <p:cTn id="24" dur="500"/>
                                        <p:tgtEl>
                                          <p:spTgt spid="3087"/>
                                        </p:tgtEl>
                                      </p:cBhvr>
                                    </p:animEffect>
                                  </p:childTnLst>
                                </p:cTn>
                              </p:par>
                              <p:par>
                                <p:cTn id="25" presetID="10" presetClass="entr" presetSubtype="0" fill="hold" nodeType="withEffect">
                                  <p:stCondLst>
                                    <p:cond delay="0"/>
                                  </p:stCondLst>
                                  <p:childTnLst>
                                    <p:set>
                                      <p:cBhvr>
                                        <p:cTn id="26" dur="1" fill="hold">
                                          <p:stCondLst>
                                            <p:cond delay="0"/>
                                          </p:stCondLst>
                                        </p:cTn>
                                        <p:tgtEl>
                                          <p:spTgt spid="3093"/>
                                        </p:tgtEl>
                                        <p:attrNameLst>
                                          <p:attrName>style.visibility</p:attrName>
                                        </p:attrNameLst>
                                      </p:cBhvr>
                                      <p:to>
                                        <p:strVal val="visible"/>
                                      </p:to>
                                    </p:set>
                                    <p:animEffect transition="in" filter="fade">
                                      <p:cBhvr>
                                        <p:cTn id="27" dur="500"/>
                                        <p:tgtEl>
                                          <p:spTgt spid="3093"/>
                                        </p:tgtEl>
                                      </p:cBhvr>
                                    </p:animEffect>
                                  </p:childTnLst>
                                </p:cTn>
                              </p:par>
                              <p:par>
                                <p:cTn id="28" presetID="10" presetClass="entr" presetSubtype="0" fill="hold" nodeType="withEffect">
                                  <p:stCondLst>
                                    <p:cond delay="0"/>
                                  </p:stCondLst>
                                  <p:childTnLst>
                                    <p:set>
                                      <p:cBhvr>
                                        <p:cTn id="29" dur="1" fill="hold">
                                          <p:stCondLst>
                                            <p:cond delay="0"/>
                                          </p:stCondLst>
                                        </p:cTn>
                                        <p:tgtEl>
                                          <p:spTgt spid="3106"/>
                                        </p:tgtEl>
                                        <p:attrNameLst>
                                          <p:attrName>style.visibility</p:attrName>
                                        </p:attrNameLst>
                                      </p:cBhvr>
                                      <p:to>
                                        <p:strVal val="visible"/>
                                      </p:to>
                                    </p:set>
                                    <p:animEffect transition="in" filter="fade">
                                      <p:cBhvr>
                                        <p:cTn id="30" dur="500"/>
                                        <p:tgtEl>
                                          <p:spTgt spid="3106"/>
                                        </p:tgtEl>
                                      </p:cBhvr>
                                    </p:animEffect>
                                  </p:childTnLst>
                                </p:cTn>
                              </p:par>
                              <p:par>
                                <p:cTn id="31" presetID="10" presetClass="entr" presetSubtype="0" fill="hold" nodeType="withEffect">
                                  <p:stCondLst>
                                    <p:cond delay="0"/>
                                  </p:stCondLst>
                                  <p:childTnLst>
                                    <p:set>
                                      <p:cBhvr>
                                        <p:cTn id="32" dur="1" fill="hold">
                                          <p:stCondLst>
                                            <p:cond delay="0"/>
                                          </p:stCondLst>
                                        </p:cTn>
                                        <p:tgtEl>
                                          <p:spTgt spid="3088"/>
                                        </p:tgtEl>
                                        <p:attrNameLst>
                                          <p:attrName>style.visibility</p:attrName>
                                        </p:attrNameLst>
                                      </p:cBhvr>
                                      <p:to>
                                        <p:strVal val="visible"/>
                                      </p:to>
                                    </p:set>
                                    <p:animEffect transition="in" filter="fade">
                                      <p:cBhvr>
                                        <p:cTn id="33" dur="500"/>
                                        <p:tgtEl>
                                          <p:spTgt spid="3088"/>
                                        </p:tgtEl>
                                      </p:cBhvr>
                                    </p:animEffect>
                                  </p:childTnLst>
                                </p:cTn>
                              </p:par>
                              <p:par>
                                <p:cTn id="34" presetID="10" presetClass="entr" presetSubtype="0" fill="hold" nodeType="withEffect">
                                  <p:stCondLst>
                                    <p:cond delay="0"/>
                                  </p:stCondLst>
                                  <p:childTnLst>
                                    <p:set>
                                      <p:cBhvr>
                                        <p:cTn id="35" dur="1" fill="hold">
                                          <p:stCondLst>
                                            <p:cond delay="0"/>
                                          </p:stCondLst>
                                        </p:cTn>
                                        <p:tgtEl>
                                          <p:spTgt spid="3095"/>
                                        </p:tgtEl>
                                        <p:attrNameLst>
                                          <p:attrName>style.visibility</p:attrName>
                                        </p:attrNameLst>
                                      </p:cBhvr>
                                      <p:to>
                                        <p:strVal val="visible"/>
                                      </p:to>
                                    </p:set>
                                    <p:animEffect transition="in" filter="fade">
                                      <p:cBhvr>
                                        <p:cTn id="36" dur="500"/>
                                        <p:tgtEl>
                                          <p:spTgt spid="309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83"/>
                                        </p:tgtEl>
                                        <p:attrNameLst>
                                          <p:attrName>style.visibility</p:attrName>
                                        </p:attrNameLst>
                                      </p:cBhvr>
                                      <p:to>
                                        <p:strVal val="visible"/>
                                      </p:to>
                                    </p:set>
                                    <p:animEffect transition="in" filter="fade">
                                      <p:cBhvr>
                                        <p:cTn id="41" dur="500"/>
                                        <p:tgtEl>
                                          <p:spTgt spid="3083"/>
                                        </p:tgtEl>
                                      </p:cBhvr>
                                    </p:animEffect>
                                  </p:childTnLst>
                                </p:cTn>
                              </p:par>
                              <p:par>
                                <p:cTn id="42" presetID="10" presetClass="entr" presetSubtype="0" fill="hold" nodeType="withEffect">
                                  <p:stCondLst>
                                    <p:cond delay="0"/>
                                  </p:stCondLst>
                                  <p:childTnLst>
                                    <p:set>
                                      <p:cBhvr>
                                        <p:cTn id="43" dur="1" fill="hold">
                                          <p:stCondLst>
                                            <p:cond delay="0"/>
                                          </p:stCondLst>
                                        </p:cTn>
                                        <p:tgtEl>
                                          <p:spTgt spid="3084"/>
                                        </p:tgtEl>
                                        <p:attrNameLst>
                                          <p:attrName>style.visibility</p:attrName>
                                        </p:attrNameLst>
                                      </p:cBhvr>
                                      <p:to>
                                        <p:strVal val="visible"/>
                                      </p:to>
                                    </p:set>
                                    <p:animEffect transition="in" filter="fade">
                                      <p:cBhvr>
                                        <p:cTn id="44" dur="500"/>
                                        <p:tgtEl>
                                          <p:spTgt spid="3084"/>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 presetClass="entr" presetSubtype="0"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75"/>
                                        </p:tgtEl>
                                        <p:attrNameLst>
                                          <p:attrName>style.visibility</p:attrName>
                                        </p:attrNameLst>
                                      </p:cBhvr>
                                      <p:to>
                                        <p:strVal val="visible"/>
                                      </p:to>
                                    </p:set>
                                    <p:animEffect transition="in" filter="fade">
                                      <p:cBhvr>
                                        <p:cTn id="54" dur="500"/>
                                        <p:tgtEl>
                                          <p:spTgt spid="3075"/>
                                        </p:tgtEl>
                                      </p:cBhvr>
                                    </p:animEffect>
                                  </p:childTnLst>
                                </p:cTn>
                              </p:par>
                              <p:par>
                                <p:cTn id="55" presetID="10" presetClass="entr" presetSubtype="0" fill="hold" nodeType="with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fade">
                                      <p:cBhvr>
                                        <p:cTn id="57" dur="500"/>
                                        <p:tgtEl>
                                          <p:spTgt spid="3080"/>
                                        </p:tgtEl>
                                      </p:cBhvr>
                                    </p:animEffect>
                                  </p:childTnLst>
                                </p:cTn>
                              </p:par>
                              <p:par>
                                <p:cTn id="58" presetID="10" presetClass="entr" presetSubtype="0" fill="hold" nodeType="withEffect">
                                  <p:stCondLst>
                                    <p:cond delay="0"/>
                                  </p:stCondLst>
                                  <p:childTnLst>
                                    <p:set>
                                      <p:cBhvr>
                                        <p:cTn id="59" dur="1" fill="hold">
                                          <p:stCondLst>
                                            <p:cond delay="0"/>
                                          </p:stCondLst>
                                        </p:cTn>
                                        <p:tgtEl>
                                          <p:spTgt spid="3107"/>
                                        </p:tgtEl>
                                        <p:attrNameLst>
                                          <p:attrName>style.visibility</p:attrName>
                                        </p:attrNameLst>
                                      </p:cBhvr>
                                      <p:to>
                                        <p:strVal val="visible"/>
                                      </p:to>
                                    </p:set>
                                    <p:animEffect transition="in" filter="fade">
                                      <p:cBhvr>
                                        <p:cTn id="60" dur="500"/>
                                        <p:tgtEl>
                                          <p:spTgt spid="3107"/>
                                        </p:tgtEl>
                                      </p:cBhvr>
                                    </p:animEffect>
                                  </p:childTnLst>
                                </p:cTn>
                              </p:par>
                              <p:par>
                                <p:cTn id="61" presetID="10" presetClass="entr" presetSubtype="0" fill="hold" nodeType="withEffect">
                                  <p:stCondLst>
                                    <p:cond delay="0"/>
                                  </p:stCondLst>
                                  <p:childTnLst>
                                    <p:set>
                                      <p:cBhvr>
                                        <p:cTn id="62" dur="1" fill="hold">
                                          <p:stCondLst>
                                            <p:cond delay="0"/>
                                          </p:stCondLst>
                                        </p:cTn>
                                        <p:tgtEl>
                                          <p:spTgt spid="3108"/>
                                        </p:tgtEl>
                                        <p:attrNameLst>
                                          <p:attrName>style.visibility</p:attrName>
                                        </p:attrNameLst>
                                      </p:cBhvr>
                                      <p:to>
                                        <p:strVal val="visible"/>
                                      </p:to>
                                    </p:set>
                                    <p:animEffect transition="in" filter="fade">
                                      <p:cBhvr>
                                        <p:cTn id="63"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Carrefour Supports Differentiated Go-To-Market Strategies by Market</a:t>
            </a:r>
            <a:endParaRPr lang="en-US" dirty="0"/>
          </a:p>
        </p:txBody>
      </p:sp>
      <p:sp>
        <p:nvSpPr>
          <p:cNvPr id="3" name="Text Placeholder 2"/>
          <p:cNvSpPr>
            <a:spLocks noGrp="1"/>
          </p:cNvSpPr>
          <p:nvPr>
            <p:ph type="body" sz="quarter" idx="13"/>
          </p:nvPr>
        </p:nvSpPr>
        <p:spPr/>
        <p:txBody>
          <a:bodyPr/>
          <a:lstStyle/>
          <a:p>
            <a:r>
              <a:rPr lang="en-GB" dirty="0">
                <a:solidFill>
                  <a:schemeClr val="tx1"/>
                </a:solidFill>
              </a:rPr>
              <a:t>A Staged Approach to Consolidate Brand Equity and Leverage </a:t>
            </a:r>
            <a:r>
              <a:rPr lang="en-GB" dirty="0" smtClean="0">
                <a:solidFill>
                  <a:schemeClr val="tx1"/>
                </a:solidFill>
              </a:rPr>
              <a:t>Margins</a:t>
            </a:r>
            <a:endParaRPr lang="en-GB" dirty="0">
              <a:solidFill>
                <a:schemeClr val="tx1"/>
              </a:solidFill>
            </a:endParaRPr>
          </a:p>
        </p:txBody>
      </p:sp>
      <p:sp>
        <p:nvSpPr>
          <p:cNvPr id="5" name="Text Placeholder 4"/>
          <p:cNvSpPr>
            <a:spLocks noGrp="1"/>
          </p:cNvSpPr>
          <p:nvPr>
            <p:ph type="body" sz="quarter" idx="14"/>
          </p:nvPr>
        </p:nvSpPr>
        <p:spPr/>
        <p:txBody>
          <a:bodyPr/>
          <a:lstStyle/>
          <a:p>
            <a:r>
              <a:rPr lang="en-US" dirty="0"/>
              <a:t>Source: Kantar Retail </a:t>
            </a:r>
            <a:r>
              <a:rPr lang="en-US" dirty="0" smtClean="0"/>
              <a:t>research and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12</a:t>
            </a:fld>
            <a:endParaRPr lang="en-US" dirty="0"/>
          </a:p>
        </p:txBody>
      </p:sp>
      <p:sp>
        <p:nvSpPr>
          <p:cNvPr id="7" name="Striped Right Arrow 6"/>
          <p:cNvSpPr/>
          <p:nvPr/>
        </p:nvSpPr>
        <p:spPr>
          <a:xfrm>
            <a:off x="547362" y="3652133"/>
            <a:ext cx="11369039" cy="590334"/>
          </a:xfrm>
          <a:prstGeom prst="stripedRightArrow">
            <a:avLst>
              <a:gd name="adj1" fmla="val 57205"/>
              <a:gd name="adj2" fmla="val 77718"/>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smtClean="0">
              <a:solidFill>
                <a:schemeClr val="tx1"/>
              </a:solidFill>
            </a:endParaRPr>
          </a:p>
        </p:txBody>
      </p:sp>
      <p:sp>
        <p:nvSpPr>
          <p:cNvPr id="8" name="Rectangle 7"/>
          <p:cNvSpPr/>
          <p:nvPr/>
        </p:nvSpPr>
        <p:spPr>
          <a:xfrm>
            <a:off x="9358631" y="1959707"/>
            <a:ext cx="1555169" cy="307777"/>
          </a:xfrm>
          <a:prstGeom prst="rect">
            <a:avLst/>
          </a:prstGeom>
        </p:spPr>
        <p:txBody>
          <a:bodyPr wrap="none">
            <a:spAutoFit/>
          </a:bodyPr>
          <a:lstStyle/>
          <a:p>
            <a:r>
              <a:rPr lang="en-GB" sz="1400" b="1" dirty="0" smtClean="0">
                <a:solidFill>
                  <a:schemeClr val="tx1">
                    <a:lumMod val="75000"/>
                    <a:lumOff val="25000"/>
                  </a:schemeClr>
                </a:solidFill>
              </a:rPr>
              <a:t>Western </a:t>
            </a:r>
            <a:r>
              <a:rPr lang="en-GB" sz="1400" b="1" dirty="0">
                <a:solidFill>
                  <a:schemeClr val="tx1">
                    <a:lumMod val="75000"/>
                    <a:lumOff val="25000"/>
                  </a:schemeClr>
                </a:solidFill>
              </a:rPr>
              <a:t>Europe</a:t>
            </a:r>
          </a:p>
        </p:txBody>
      </p:sp>
      <p:sp>
        <p:nvSpPr>
          <p:cNvPr id="9" name="Rectangle 8"/>
          <p:cNvSpPr/>
          <p:nvPr/>
        </p:nvSpPr>
        <p:spPr>
          <a:xfrm>
            <a:off x="6428620" y="1959707"/>
            <a:ext cx="1508746" cy="307777"/>
          </a:xfrm>
          <a:prstGeom prst="rect">
            <a:avLst/>
          </a:prstGeom>
        </p:spPr>
        <p:txBody>
          <a:bodyPr wrap="none">
            <a:spAutoFit/>
          </a:bodyPr>
          <a:lstStyle/>
          <a:p>
            <a:r>
              <a:rPr lang="en-GB" sz="1400" b="1" dirty="0" smtClean="0">
                <a:solidFill>
                  <a:schemeClr val="tx1">
                    <a:lumMod val="75000"/>
                    <a:lumOff val="25000"/>
                  </a:schemeClr>
                </a:solidFill>
              </a:rPr>
              <a:t>Eastern Europe</a:t>
            </a:r>
            <a:endParaRPr lang="en-GB" sz="1400" b="1" dirty="0">
              <a:solidFill>
                <a:schemeClr val="tx1">
                  <a:lumMod val="75000"/>
                  <a:lumOff val="25000"/>
                </a:schemeClr>
              </a:solidFill>
            </a:endParaRPr>
          </a:p>
        </p:txBody>
      </p:sp>
      <p:sp>
        <p:nvSpPr>
          <p:cNvPr id="10" name="Rectangle 9"/>
          <p:cNvSpPr/>
          <p:nvPr/>
        </p:nvSpPr>
        <p:spPr>
          <a:xfrm>
            <a:off x="3615851" y="1959707"/>
            <a:ext cx="1362617" cy="307777"/>
          </a:xfrm>
          <a:prstGeom prst="rect">
            <a:avLst/>
          </a:prstGeom>
        </p:spPr>
        <p:txBody>
          <a:bodyPr wrap="none">
            <a:spAutoFit/>
          </a:bodyPr>
          <a:lstStyle/>
          <a:p>
            <a:r>
              <a:rPr lang="en-GB" sz="1400" b="1" dirty="0" smtClean="0">
                <a:solidFill>
                  <a:schemeClr val="tx1">
                    <a:lumMod val="75000"/>
                    <a:lumOff val="25000"/>
                  </a:schemeClr>
                </a:solidFill>
              </a:rPr>
              <a:t>Latin America</a:t>
            </a:r>
            <a:endParaRPr lang="en-GB" sz="1400" b="1" dirty="0">
              <a:solidFill>
                <a:schemeClr val="tx1">
                  <a:lumMod val="75000"/>
                  <a:lumOff val="25000"/>
                </a:schemeClr>
              </a:solidFill>
            </a:endParaRPr>
          </a:p>
        </p:txBody>
      </p:sp>
      <p:sp>
        <p:nvSpPr>
          <p:cNvPr id="11" name="Rectangle 10"/>
          <p:cNvSpPr/>
          <p:nvPr/>
        </p:nvSpPr>
        <p:spPr>
          <a:xfrm>
            <a:off x="1425176" y="1959707"/>
            <a:ext cx="562975" cy="307777"/>
          </a:xfrm>
          <a:prstGeom prst="rect">
            <a:avLst/>
          </a:prstGeom>
        </p:spPr>
        <p:txBody>
          <a:bodyPr wrap="none">
            <a:spAutoFit/>
          </a:bodyPr>
          <a:lstStyle/>
          <a:p>
            <a:r>
              <a:rPr lang="en-GB" sz="1400" b="1" dirty="0" smtClean="0">
                <a:solidFill>
                  <a:schemeClr val="tx1">
                    <a:lumMod val="75000"/>
                    <a:lumOff val="25000"/>
                  </a:schemeClr>
                </a:solidFill>
              </a:rPr>
              <a:t>Asia</a:t>
            </a:r>
            <a:endParaRPr lang="en-GB" sz="1400" b="1" dirty="0">
              <a:solidFill>
                <a:schemeClr val="tx1">
                  <a:lumMod val="75000"/>
                  <a:lumOff val="25000"/>
                </a:schemeClr>
              </a:solidFill>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1140" y="2247366"/>
            <a:ext cx="1191911" cy="144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070427" y="2604653"/>
            <a:ext cx="6096000" cy="646331"/>
          </a:xfrm>
          <a:prstGeom prst="rect">
            <a:avLst/>
          </a:prstGeom>
        </p:spPr>
        <p:txBody>
          <a:bodyPr>
            <a:spAutoFit/>
          </a:bodyPr>
          <a:lstStyle/>
          <a:p>
            <a:endParaRPr lang="en-GB" dirty="0"/>
          </a:p>
          <a:p>
            <a:endParaRPr lang="en-GB" dirty="0"/>
          </a:p>
        </p:txBody>
      </p:sp>
      <p:sp>
        <p:nvSpPr>
          <p:cNvPr id="14" name="Rectangle 13"/>
          <p:cNvSpPr/>
          <p:nvPr/>
        </p:nvSpPr>
        <p:spPr>
          <a:xfrm>
            <a:off x="9631140" y="3793168"/>
            <a:ext cx="1146404" cy="307777"/>
          </a:xfrm>
          <a:prstGeom prst="rect">
            <a:avLst/>
          </a:prstGeom>
        </p:spPr>
        <p:txBody>
          <a:bodyPr wrap="none">
            <a:spAutoFit/>
          </a:bodyPr>
          <a:lstStyle/>
          <a:p>
            <a:r>
              <a:rPr lang="en-GB" sz="1400" dirty="0">
                <a:solidFill>
                  <a:schemeClr val="tx1">
                    <a:lumMod val="75000"/>
                    <a:lumOff val="25000"/>
                  </a:schemeClr>
                </a:solidFill>
              </a:rPr>
              <a:t>Differentiate</a:t>
            </a:r>
          </a:p>
        </p:txBody>
      </p:sp>
      <p:sp>
        <p:nvSpPr>
          <p:cNvPr id="15" name="Rectangle 14"/>
          <p:cNvSpPr/>
          <p:nvPr/>
        </p:nvSpPr>
        <p:spPr>
          <a:xfrm>
            <a:off x="6852881" y="3792484"/>
            <a:ext cx="872355" cy="307777"/>
          </a:xfrm>
          <a:prstGeom prst="rect">
            <a:avLst/>
          </a:prstGeom>
        </p:spPr>
        <p:txBody>
          <a:bodyPr wrap="none">
            <a:spAutoFit/>
          </a:bodyPr>
          <a:lstStyle/>
          <a:p>
            <a:r>
              <a:rPr lang="en-GB" sz="1400" dirty="0">
                <a:solidFill>
                  <a:schemeClr val="tx1">
                    <a:lumMod val="75000"/>
                    <a:lumOff val="25000"/>
                  </a:schemeClr>
                </a:solidFill>
              </a:rPr>
              <a:t>Diversify</a:t>
            </a:r>
          </a:p>
        </p:txBody>
      </p:sp>
      <p:sp>
        <p:nvSpPr>
          <p:cNvPr id="16" name="Rectangle 15"/>
          <p:cNvSpPr/>
          <p:nvPr/>
        </p:nvSpPr>
        <p:spPr>
          <a:xfrm>
            <a:off x="3999962" y="3777534"/>
            <a:ext cx="841897" cy="307777"/>
          </a:xfrm>
          <a:prstGeom prst="rect">
            <a:avLst/>
          </a:prstGeom>
        </p:spPr>
        <p:txBody>
          <a:bodyPr wrap="none">
            <a:spAutoFit/>
          </a:bodyPr>
          <a:lstStyle/>
          <a:p>
            <a:r>
              <a:rPr lang="en-GB" sz="1400" dirty="0" smtClean="0">
                <a:solidFill>
                  <a:schemeClr val="tx1">
                    <a:lumMod val="75000"/>
                    <a:lumOff val="25000"/>
                  </a:schemeClr>
                </a:solidFill>
              </a:rPr>
              <a:t>Localize</a:t>
            </a:r>
            <a:endParaRPr lang="en-GB" sz="1400" dirty="0">
              <a:solidFill>
                <a:schemeClr val="tx1">
                  <a:lumMod val="75000"/>
                  <a:lumOff val="25000"/>
                </a:schemeClr>
              </a:solidFill>
            </a:endParaRPr>
          </a:p>
        </p:txBody>
      </p:sp>
      <p:sp>
        <p:nvSpPr>
          <p:cNvPr id="17" name="Rectangle 16"/>
          <p:cNvSpPr/>
          <p:nvPr/>
        </p:nvSpPr>
        <p:spPr>
          <a:xfrm>
            <a:off x="1146253" y="3793168"/>
            <a:ext cx="981359" cy="307777"/>
          </a:xfrm>
          <a:prstGeom prst="rect">
            <a:avLst/>
          </a:prstGeom>
        </p:spPr>
        <p:txBody>
          <a:bodyPr wrap="none">
            <a:spAutoFit/>
          </a:bodyPr>
          <a:lstStyle/>
          <a:p>
            <a:r>
              <a:rPr lang="en-GB" sz="1400" dirty="0" smtClean="0">
                <a:solidFill>
                  <a:schemeClr val="tx1">
                    <a:lumMod val="75000"/>
                    <a:lumOff val="25000"/>
                  </a:schemeClr>
                </a:solidFill>
              </a:rPr>
              <a:t>Substitute</a:t>
            </a:r>
            <a:endParaRPr lang="en-GB" sz="1400" dirty="0">
              <a:solidFill>
                <a:schemeClr val="tx1">
                  <a:lumMod val="75000"/>
                  <a:lumOff val="25000"/>
                </a:schemeClr>
              </a:solidFill>
            </a:endParaRPr>
          </a:p>
        </p:txBody>
      </p:sp>
      <p:pic>
        <p:nvPicPr>
          <p:cNvPr id="18" name="Picture 5" descr="http://www.carrefour.cn/assets/upload/product/8c7a1d57e8bbdf5b8e25528531f465d9_380x38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76987" y="2247366"/>
            <a:ext cx="870316" cy="139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https://carrefour.ro/public/images/scute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06233" y="2277555"/>
            <a:ext cx="1353519" cy="14285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88678" y="4364653"/>
            <a:ext cx="2843831" cy="1107996"/>
          </a:xfrm>
          <a:prstGeom prst="rect">
            <a:avLst/>
          </a:prstGeom>
        </p:spPr>
        <p:txBody>
          <a:bodyPr>
            <a:spAutoFit/>
          </a:bodyPr>
          <a:lstStyle/>
          <a:p>
            <a:r>
              <a:rPr lang="en-GB" sz="1100" dirty="0">
                <a:solidFill>
                  <a:schemeClr val="tx1">
                    <a:lumMod val="75000"/>
                    <a:lumOff val="25000"/>
                  </a:schemeClr>
                </a:solidFill>
              </a:rPr>
              <a:t>Emerging markets balance a high A Brand shopper affinity on one hand and a high value orientation on the other. Carrefour employs private label to tackle the value extreme while it’s </a:t>
            </a:r>
            <a:r>
              <a:rPr lang="en-GB" sz="1100" dirty="0" smtClean="0">
                <a:solidFill>
                  <a:schemeClr val="tx1">
                    <a:lumMod val="75000"/>
                    <a:lumOff val="25000"/>
                  </a:schemeClr>
                </a:solidFill>
              </a:rPr>
              <a:t>building its </a:t>
            </a:r>
            <a:r>
              <a:rPr lang="en-GB" sz="1100" dirty="0">
                <a:solidFill>
                  <a:schemeClr val="tx1">
                    <a:lumMod val="75000"/>
                    <a:lumOff val="25000"/>
                  </a:schemeClr>
                </a:solidFill>
              </a:rPr>
              <a:t>brand equity in the market.</a:t>
            </a:r>
          </a:p>
        </p:txBody>
      </p:sp>
      <p:sp>
        <p:nvSpPr>
          <p:cNvPr id="22" name="Rectangle 21"/>
          <p:cNvSpPr/>
          <p:nvPr/>
        </p:nvSpPr>
        <p:spPr>
          <a:xfrm>
            <a:off x="6122779" y="4364653"/>
            <a:ext cx="2843831" cy="1107996"/>
          </a:xfrm>
          <a:prstGeom prst="rect">
            <a:avLst/>
          </a:prstGeom>
        </p:spPr>
        <p:txBody>
          <a:bodyPr>
            <a:spAutoFit/>
          </a:bodyPr>
          <a:lstStyle/>
          <a:p>
            <a:r>
              <a:rPr lang="en-GB" sz="1100" dirty="0">
                <a:solidFill>
                  <a:schemeClr val="tx1">
                    <a:lumMod val="75000"/>
                    <a:lumOff val="25000"/>
                  </a:schemeClr>
                </a:solidFill>
              </a:rPr>
              <a:t>As its quality and value proposition shape up Carrefour employs private label </a:t>
            </a:r>
            <a:r>
              <a:rPr lang="en-GB" sz="1100" dirty="0" smtClean="0">
                <a:solidFill>
                  <a:schemeClr val="tx1">
                    <a:lumMod val="75000"/>
                    <a:lumOff val="25000"/>
                  </a:schemeClr>
                </a:solidFill>
              </a:rPr>
              <a:t>to manage margins in key categories. Private label tiering becomes more complex as new products come to broaden the shopper’s choice.</a:t>
            </a:r>
            <a:endParaRPr lang="en-GB" sz="1100" dirty="0">
              <a:solidFill>
                <a:schemeClr val="tx1">
                  <a:lumMod val="75000"/>
                  <a:lumOff val="25000"/>
                </a:schemeClr>
              </a:solidFill>
            </a:endParaRPr>
          </a:p>
        </p:txBody>
      </p:sp>
      <p:sp>
        <p:nvSpPr>
          <p:cNvPr id="23" name="Rectangle 22"/>
          <p:cNvSpPr/>
          <p:nvPr/>
        </p:nvSpPr>
        <p:spPr>
          <a:xfrm>
            <a:off x="8939831" y="4364653"/>
            <a:ext cx="2843831" cy="769441"/>
          </a:xfrm>
          <a:prstGeom prst="rect">
            <a:avLst/>
          </a:prstGeom>
        </p:spPr>
        <p:txBody>
          <a:bodyPr>
            <a:spAutoFit/>
          </a:bodyPr>
          <a:lstStyle/>
          <a:p>
            <a:r>
              <a:rPr lang="en-GB" sz="1100" dirty="0" smtClean="0">
                <a:solidFill>
                  <a:schemeClr val="tx1">
                    <a:lumMod val="75000"/>
                    <a:lumOff val="25000"/>
                  </a:schemeClr>
                </a:solidFill>
              </a:rPr>
              <a:t>As markets become increasingly competitive and shoppers have more choice Carrefour elevates its private label offer to higher margin categories.</a:t>
            </a:r>
            <a:endParaRPr lang="en-GB" sz="1100" dirty="0">
              <a:solidFill>
                <a:schemeClr val="tx1">
                  <a:lumMod val="75000"/>
                  <a:lumOff val="25000"/>
                </a:schemeClr>
              </a:solidFill>
            </a:endParaRPr>
          </a:p>
        </p:txBody>
      </p:sp>
      <p:pic>
        <p:nvPicPr>
          <p:cNvPr id="24" name="Picture 4" descr="Image result for carrefour garantia de orige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14320" y="2274588"/>
            <a:ext cx="1893813" cy="142036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305729" y="4364654"/>
            <a:ext cx="2843831" cy="769441"/>
          </a:xfrm>
          <a:prstGeom prst="rect">
            <a:avLst/>
          </a:prstGeom>
        </p:spPr>
        <p:txBody>
          <a:bodyPr>
            <a:spAutoFit/>
          </a:bodyPr>
          <a:lstStyle/>
          <a:p>
            <a:r>
              <a:rPr lang="en-GB" sz="1100" dirty="0" smtClean="0">
                <a:solidFill>
                  <a:schemeClr val="tx1">
                    <a:lumMod val="75000"/>
                    <a:lumOff val="25000"/>
                  </a:schemeClr>
                </a:solidFill>
              </a:rPr>
              <a:t>Carrefour pursues its strategy to consolidate </a:t>
            </a:r>
            <a:r>
              <a:rPr lang="en-GB" sz="1100" dirty="0">
                <a:solidFill>
                  <a:schemeClr val="tx1">
                    <a:lumMod val="75000"/>
                    <a:lumOff val="25000"/>
                  </a:schemeClr>
                </a:solidFill>
              </a:rPr>
              <a:t>its brand equity </a:t>
            </a:r>
            <a:r>
              <a:rPr lang="en-GB" sz="1100" dirty="0" smtClean="0">
                <a:solidFill>
                  <a:schemeClr val="tx1">
                    <a:lumMod val="75000"/>
                    <a:lumOff val="25000"/>
                  </a:schemeClr>
                </a:solidFill>
              </a:rPr>
              <a:t>by leveraging established </a:t>
            </a:r>
            <a:r>
              <a:rPr lang="en-GB" sz="1100" dirty="0">
                <a:solidFill>
                  <a:schemeClr val="tx1">
                    <a:lumMod val="75000"/>
                    <a:lumOff val="25000"/>
                  </a:schemeClr>
                </a:solidFill>
              </a:rPr>
              <a:t>local sourcing to elevate its </a:t>
            </a:r>
            <a:r>
              <a:rPr lang="en-GB" sz="1100" dirty="0" smtClean="0">
                <a:solidFill>
                  <a:schemeClr val="tx1">
                    <a:lumMod val="75000"/>
                    <a:lumOff val="25000"/>
                  </a:schemeClr>
                </a:solidFill>
              </a:rPr>
              <a:t>ranges.</a:t>
            </a:r>
            <a:endParaRPr lang="en-GB" sz="1100" dirty="0">
              <a:solidFill>
                <a:schemeClr val="tx1">
                  <a:lumMod val="75000"/>
                  <a:lumOff val="25000"/>
                </a:schemeClr>
              </a:solidFill>
            </a:endParaRPr>
          </a:p>
        </p:txBody>
      </p:sp>
      <p:pic>
        <p:nvPicPr>
          <p:cNvPr id="26" name="Picture 2" descr="Image result for carrefour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85741" y="267718"/>
            <a:ext cx="731520" cy="4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6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4" grpId="0"/>
      <p:bldP spid="15" grpId="0"/>
      <p:bldP spid="16" grpId="0"/>
      <p:bldP spid="17" grpId="0"/>
      <p:bldP spid="21"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Tailored Pricing and Promotions Support Carrefour’s Private Labels</a:t>
            </a:r>
            <a:endParaRPr lang="en-US" dirty="0"/>
          </a:p>
        </p:txBody>
      </p:sp>
      <p:sp>
        <p:nvSpPr>
          <p:cNvPr id="3" name="Text Placeholder 2"/>
          <p:cNvSpPr>
            <a:spLocks noGrp="1"/>
          </p:cNvSpPr>
          <p:nvPr>
            <p:ph type="body" sz="quarter" idx="13"/>
          </p:nvPr>
        </p:nvSpPr>
        <p:spPr/>
        <p:txBody>
          <a:bodyPr/>
          <a:lstStyle/>
          <a:p>
            <a:r>
              <a:rPr lang="en-GB" dirty="0" smtClean="0">
                <a:solidFill>
                  <a:schemeClr val="tx1"/>
                </a:solidFill>
              </a:rPr>
              <a:t>Developed markets rely more on programs, while hybrid and emerging markets reinforce quality and price</a:t>
            </a:r>
            <a:endParaRPr lang="en-GB" dirty="0">
              <a:solidFill>
                <a:schemeClr val="tx1"/>
              </a:solidFill>
            </a:endParaRPr>
          </a:p>
          <a:p>
            <a:endParaRPr lang="en-US" dirty="0">
              <a:solidFill>
                <a:schemeClr val="tx1"/>
              </a:solidFill>
            </a:endParaRPr>
          </a:p>
        </p:txBody>
      </p:sp>
      <p:sp>
        <p:nvSpPr>
          <p:cNvPr id="5" name="Text Placeholder 4"/>
          <p:cNvSpPr>
            <a:spLocks noGrp="1"/>
          </p:cNvSpPr>
          <p:nvPr>
            <p:ph type="body" sz="quarter" idx="14"/>
          </p:nvPr>
        </p:nvSpPr>
        <p:spPr/>
        <p:txBody>
          <a:bodyPr/>
          <a:lstStyle/>
          <a:p>
            <a:r>
              <a:rPr lang="en-US" dirty="0" smtClean="0"/>
              <a:t>Source: Kantar Retail store visits and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13</a:t>
            </a:fld>
            <a:endParaRPr lang="en-US" dirty="0"/>
          </a:p>
        </p:txBody>
      </p:sp>
      <p:pic>
        <p:nvPicPr>
          <p:cNvPr id="8" name="Picture 7" descr="C:\Users\PopaT\Desktop\Store Visits\Paris\Carrefour_Carrefour Group_Hypermarket_Lille, France EuraLille (2016-04-01)_\20160331_1207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042" y="2298586"/>
            <a:ext cx="2737961" cy="3650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opaT\Desktop\Store Visits\Italy Rome Store Visits\Carrefour Market\20160317_1258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4633" y="2298585"/>
            <a:ext cx="2737961" cy="3650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4042" y="5552659"/>
            <a:ext cx="2737961" cy="396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000" dirty="0">
                <a:solidFill>
                  <a:schemeClr val="tx1">
                    <a:lumMod val="75000"/>
                    <a:lumOff val="25000"/>
                  </a:schemeClr>
                </a:solidFill>
              </a:rPr>
              <a:t>10% credit on Carrefour Baby products – Carrefour France</a:t>
            </a:r>
          </a:p>
        </p:txBody>
      </p:sp>
      <p:sp>
        <p:nvSpPr>
          <p:cNvPr id="11" name="Rectangle 10"/>
          <p:cNvSpPr/>
          <p:nvPr/>
        </p:nvSpPr>
        <p:spPr>
          <a:xfrm>
            <a:off x="3244633" y="5552659"/>
            <a:ext cx="2737961"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000" dirty="0" smtClean="0">
                <a:solidFill>
                  <a:schemeClr val="tx1">
                    <a:lumMod val="75000"/>
                    <a:lumOff val="25000"/>
                  </a:schemeClr>
                </a:solidFill>
              </a:rPr>
              <a:t>30% </a:t>
            </a:r>
            <a:r>
              <a:rPr lang="en-GB" sz="1000" dirty="0">
                <a:solidFill>
                  <a:schemeClr val="tx1">
                    <a:lumMod val="75000"/>
                    <a:lumOff val="25000"/>
                  </a:schemeClr>
                </a:solidFill>
              </a:rPr>
              <a:t>credit on </a:t>
            </a:r>
            <a:r>
              <a:rPr lang="en-GB" sz="1000" dirty="0" smtClean="0">
                <a:solidFill>
                  <a:schemeClr val="tx1">
                    <a:lumMod val="75000"/>
                    <a:lumOff val="25000"/>
                  </a:schemeClr>
                </a:solidFill>
              </a:rPr>
              <a:t>second product purchased – </a:t>
            </a:r>
            <a:r>
              <a:rPr lang="en-GB" sz="1000" dirty="0">
                <a:solidFill>
                  <a:schemeClr val="tx1">
                    <a:lumMod val="75000"/>
                    <a:lumOff val="25000"/>
                  </a:schemeClr>
                </a:solidFill>
              </a:rPr>
              <a:t>Carrefour </a:t>
            </a:r>
            <a:r>
              <a:rPr lang="en-GB" sz="1000" dirty="0" smtClean="0">
                <a:solidFill>
                  <a:schemeClr val="tx1">
                    <a:lumMod val="75000"/>
                    <a:lumOff val="25000"/>
                  </a:schemeClr>
                </a:solidFill>
              </a:rPr>
              <a:t>Italy</a:t>
            </a:r>
            <a:endParaRPr lang="en-GB" sz="1000" dirty="0">
              <a:solidFill>
                <a:schemeClr val="tx1">
                  <a:lumMod val="75000"/>
                  <a:lumOff val="25000"/>
                </a:schemeClr>
              </a:solidFill>
            </a:endParaRPr>
          </a:p>
        </p:txBody>
      </p:sp>
      <p:pic>
        <p:nvPicPr>
          <p:cNvPr id="12" name="Picture 3" descr="C:\Users\PopaT\Desktop\Store Visits\Istanbul turkey\Carrefour Express_Carreofur_Convenience_Turkey, Istanbul (2016-05-22)\20160522_1205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14444" y="2249660"/>
            <a:ext cx="2802817" cy="37370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opaT\Desktop\Store Visits\2015\Carrefour_Carrefour_Hypermarket_Poland, Cracow (2015-12-15)\20151221_105700.jpg"/>
          <p:cNvPicPr>
            <a:picLocks noGrp="1" noChangeAspect="1" noChangeArrowheads="1"/>
          </p:cNvPicPr>
          <p:nvPr>
            <p:ph sz="quarter" idx="4294967295"/>
          </p:nvPr>
        </p:nvPicPr>
        <p:blipFill rotWithShape="1">
          <a:blip r:embed="rId6" cstate="email">
            <a:extLst>
              <a:ext uri="{28A0092B-C50C-407E-A947-70E740481C1C}">
                <a14:useLocalDpi xmlns:a14="http://schemas.microsoft.com/office/drawing/2010/main"/>
              </a:ext>
            </a:extLst>
          </a:blip>
          <a:srcRect l="25000"/>
          <a:stretch/>
        </p:blipFill>
        <p:spPr bwMode="auto">
          <a:xfrm>
            <a:off x="6267558" y="2255347"/>
            <a:ext cx="2802817" cy="37370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267558" y="5591690"/>
            <a:ext cx="2802817" cy="4057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000" dirty="0" smtClean="0">
                <a:solidFill>
                  <a:schemeClr val="tx1">
                    <a:lumMod val="75000"/>
                    <a:lumOff val="25000"/>
                  </a:schemeClr>
                </a:solidFill>
              </a:rPr>
              <a:t>Highlighted </a:t>
            </a:r>
            <a:r>
              <a:rPr lang="en-GB" sz="1000" dirty="0">
                <a:solidFill>
                  <a:schemeClr val="tx1">
                    <a:lumMod val="75000"/>
                    <a:lumOff val="25000"/>
                  </a:schemeClr>
                </a:solidFill>
              </a:rPr>
              <a:t>PL </a:t>
            </a:r>
            <a:r>
              <a:rPr lang="en-GB" sz="1000" dirty="0" smtClean="0">
                <a:solidFill>
                  <a:schemeClr val="tx1">
                    <a:lumMod val="75000"/>
                    <a:lumOff val="25000"/>
                  </a:schemeClr>
                </a:solidFill>
              </a:rPr>
              <a:t>products on shelves – Carrefour Poland</a:t>
            </a:r>
            <a:endParaRPr lang="en-GB" sz="1000" dirty="0">
              <a:solidFill>
                <a:schemeClr val="tx1">
                  <a:lumMod val="75000"/>
                  <a:lumOff val="25000"/>
                </a:schemeClr>
              </a:solidFill>
            </a:endParaRPr>
          </a:p>
        </p:txBody>
      </p:sp>
      <p:sp>
        <p:nvSpPr>
          <p:cNvPr id="16" name="Rectangle 15"/>
          <p:cNvSpPr/>
          <p:nvPr/>
        </p:nvSpPr>
        <p:spPr>
          <a:xfrm>
            <a:off x="9114444" y="5594202"/>
            <a:ext cx="280281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000" dirty="0" smtClean="0">
                <a:solidFill>
                  <a:schemeClr val="tx1">
                    <a:lumMod val="75000"/>
                    <a:lumOff val="25000"/>
                  </a:schemeClr>
                </a:solidFill>
              </a:rPr>
              <a:t>Eye level placement on shelves – Carrefour Express Turkey</a:t>
            </a:r>
            <a:endParaRPr lang="en-GB" sz="1000" dirty="0">
              <a:solidFill>
                <a:schemeClr val="tx1">
                  <a:lumMod val="75000"/>
                  <a:lumOff val="25000"/>
                </a:schemeClr>
              </a:solidFill>
            </a:endParaRPr>
          </a:p>
        </p:txBody>
      </p:sp>
      <p:sp>
        <p:nvSpPr>
          <p:cNvPr id="18" name="Rectangle 17"/>
          <p:cNvSpPr/>
          <p:nvPr/>
        </p:nvSpPr>
        <p:spPr>
          <a:xfrm>
            <a:off x="6786880" y="3749040"/>
            <a:ext cx="1503680" cy="1264920"/>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tx1"/>
              </a:solidFill>
            </a:endParaRPr>
          </a:p>
        </p:txBody>
      </p:sp>
      <p:sp>
        <p:nvSpPr>
          <p:cNvPr id="19" name="Rectangle 18"/>
          <p:cNvSpPr/>
          <p:nvPr/>
        </p:nvSpPr>
        <p:spPr>
          <a:xfrm>
            <a:off x="3356864" y="2721864"/>
            <a:ext cx="2544064" cy="1027176"/>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tx1"/>
              </a:solidFill>
            </a:endParaRPr>
          </a:p>
        </p:txBody>
      </p:sp>
      <p:sp>
        <p:nvSpPr>
          <p:cNvPr id="20" name="Rectangle 19"/>
          <p:cNvSpPr/>
          <p:nvPr/>
        </p:nvSpPr>
        <p:spPr>
          <a:xfrm>
            <a:off x="9696704" y="3749040"/>
            <a:ext cx="2168483" cy="722376"/>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tx1"/>
              </a:solidFill>
            </a:endParaRPr>
          </a:p>
        </p:txBody>
      </p:sp>
      <p:sp>
        <p:nvSpPr>
          <p:cNvPr id="21" name="Rectangle 20"/>
          <p:cNvSpPr/>
          <p:nvPr/>
        </p:nvSpPr>
        <p:spPr>
          <a:xfrm>
            <a:off x="1154176" y="2721864"/>
            <a:ext cx="1918208" cy="2712720"/>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tx1"/>
              </a:solidFill>
            </a:endParaRPr>
          </a:p>
        </p:txBody>
      </p:sp>
      <p:pic>
        <p:nvPicPr>
          <p:cNvPr id="5122" name="Picture 2" descr="Image result for carrefour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85741" y="267718"/>
            <a:ext cx="731520" cy="4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20"/>
          </p:nvPr>
        </p:nvSpPr>
        <p:spPr/>
        <p:txBody>
          <a:bodyPr/>
          <a:lstStyle/>
          <a:p>
            <a:r>
              <a:rPr lang="en-GB" dirty="0">
                <a:solidFill>
                  <a:schemeClr val="tx1">
                    <a:lumMod val="75000"/>
                    <a:lumOff val="25000"/>
                  </a:schemeClr>
                </a:solidFill>
              </a:rPr>
              <a:t>Consolidating Quality Proposition</a:t>
            </a:r>
          </a:p>
          <a:p>
            <a:endParaRPr lang="en-US" dirty="0">
              <a:solidFill>
                <a:schemeClr val="tx1">
                  <a:lumMod val="75000"/>
                  <a:lumOff val="25000"/>
                </a:schemeClr>
              </a:solidFill>
            </a:endParaRPr>
          </a:p>
        </p:txBody>
      </p:sp>
      <p:sp>
        <p:nvSpPr>
          <p:cNvPr id="28" name="Text Placeholder 27"/>
          <p:cNvSpPr>
            <a:spLocks noGrp="1"/>
          </p:cNvSpPr>
          <p:nvPr>
            <p:ph type="body" sz="quarter" idx="21"/>
          </p:nvPr>
        </p:nvSpPr>
        <p:spPr/>
        <p:txBody>
          <a:bodyPr/>
          <a:lstStyle/>
          <a:p>
            <a:r>
              <a:rPr lang="en-GB" dirty="0">
                <a:solidFill>
                  <a:schemeClr val="tx1">
                    <a:lumMod val="75000"/>
                    <a:lumOff val="25000"/>
                  </a:schemeClr>
                </a:solidFill>
              </a:rPr>
              <a:t>Reinforcing Growth Categories</a:t>
            </a:r>
          </a:p>
          <a:p>
            <a:endParaRPr lang="en-US" dirty="0">
              <a:solidFill>
                <a:schemeClr val="tx1">
                  <a:lumMod val="75000"/>
                  <a:lumOff val="25000"/>
                </a:schemeClr>
              </a:solidFill>
            </a:endParaRPr>
          </a:p>
        </p:txBody>
      </p:sp>
      <p:sp>
        <p:nvSpPr>
          <p:cNvPr id="6" name="Slide Number Placeholder 5"/>
          <p:cNvSpPr>
            <a:spLocks noGrp="1"/>
          </p:cNvSpPr>
          <p:nvPr>
            <p:ph type="sldNum" sz="quarter" idx="4"/>
          </p:nvPr>
        </p:nvSpPr>
        <p:spPr/>
        <p:txBody>
          <a:bodyPr/>
          <a:lstStyle/>
          <a:p>
            <a:fld id="{784497E4-7F62-4A38-9641-7F7D91FE09B5}" type="slidenum">
              <a:rPr lang="en-US" smtClean="0"/>
              <a:t>14</a:t>
            </a:fld>
            <a:endParaRPr lang="en-US" dirty="0"/>
          </a:p>
        </p:txBody>
      </p:sp>
      <p:sp>
        <p:nvSpPr>
          <p:cNvPr id="16" name="Content Placeholder 15"/>
          <p:cNvSpPr>
            <a:spLocks noGrp="1"/>
          </p:cNvSpPr>
          <p:nvPr>
            <p:ph sz="quarter" idx="25"/>
          </p:nvPr>
        </p:nvSpPr>
        <p:spPr/>
        <p:txBody>
          <a:bodyPr/>
          <a:lstStyle/>
          <a:p>
            <a:pPr marL="0" indent="0">
              <a:buNone/>
            </a:pPr>
            <a:r>
              <a:rPr lang="en-GB" sz="1600" dirty="0">
                <a:solidFill>
                  <a:schemeClr val="tx1">
                    <a:lumMod val="75000"/>
                    <a:lumOff val="25000"/>
                  </a:schemeClr>
                </a:solidFill>
              </a:rPr>
              <a:t>RDF is featured in the “International” products category in China, further elevating its brand position.</a:t>
            </a:r>
          </a:p>
          <a:p>
            <a:endParaRPr lang="en-US" sz="1600" dirty="0">
              <a:solidFill>
                <a:schemeClr val="tx1">
                  <a:lumMod val="75000"/>
                  <a:lumOff val="25000"/>
                </a:schemeClr>
              </a:solidFill>
            </a:endParaRPr>
          </a:p>
        </p:txBody>
      </p:sp>
      <p:sp>
        <p:nvSpPr>
          <p:cNvPr id="17" name="Content Placeholder 16"/>
          <p:cNvSpPr>
            <a:spLocks noGrp="1"/>
          </p:cNvSpPr>
          <p:nvPr>
            <p:ph sz="quarter" idx="26"/>
          </p:nvPr>
        </p:nvSpPr>
        <p:spPr/>
        <p:txBody>
          <a:bodyPr/>
          <a:lstStyle/>
          <a:p>
            <a:pPr marL="0" indent="0">
              <a:buNone/>
            </a:pPr>
            <a:r>
              <a:rPr lang="en-GB" sz="1600" dirty="0">
                <a:solidFill>
                  <a:schemeClr val="tx1">
                    <a:lumMod val="75000"/>
                    <a:lumOff val="25000"/>
                  </a:schemeClr>
                </a:solidFill>
              </a:rPr>
              <a:t>Carrefour Spain sustains impulse and elevates private label brands in niche key growth categories.</a:t>
            </a:r>
          </a:p>
          <a:p>
            <a:endParaRPr lang="en-US" sz="1600" dirty="0">
              <a:solidFill>
                <a:schemeClr val="tx1">
                  <a:lumMod val="75000"/>
                  <a:lumOff val="25000"/>
                </a:schemeClr>
              </a:solidFill>
            </a:endParaRPr>
          </a:p>
        </p:txBody>
      </p:sp>
      <p:sp>
        <p:nvSpPr>
          <p:cNvPr id="27" name="Title 26"/>
          <p:cNvSpPr>
            <a:spLocks noGrp="1"/>
          </p:cNvSpPr>
          <p:nvPr>
            <p:ph type="title"/>
          </p:nvPr>
        </p:nvSpPr>
        <p:spPr/>
        <p:txBody>
          <a:bodyPr/>
          <a:lstStyle/>
          <a:p>
            <a:r>
              <a:rPr lang="en-GB" sz="2000" dirty="0">
                <a:solidFill>
                  <a:schemeClr val="tx1"/>
                </a:solidFill>
              </a:rPr>
              <a:t>Carrefour’s PL Granted High Visibility in Online Assortment</a:t>
            </a:r>
            <a:br>
              <a:rPr lang="en-GB" sz="2000" dirty="0">
                <a:solidFill>
                  <a:schemeClr val="tx1"/>
                </a:solidFill>
              </a:rPr>
            </a:br>
            <a:endParaRPr lang="en-US" sz="2000" dirty="0">
              <a:solidFill>
                <a:schemeClr val="tx1"/>
              </a:solidFill>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050" y="2334431"/>
            <a:ext cx="4474739" cy="1227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401" y="4016609"/>
            <a:ext cx="2649807" cy="1775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2"/>
          <p:cNvSpPr txBox="1">
            <a:spLocks/>
          </p:cNvSpPr>
          <p:nvPr/>
        </p:nvSpPr>
        <p:spPr>
          <a:xfrm>
            <a:off x="527051" y="3706020"/>
            <a:ext cx="5412317" cy="342900"/>
          </a:xfrm>
          <a:prstGeom prst="rect">
            <a:avLst/>
          </a:prstGeom>
        </p:spPr>
        <p:txBody>
          <a:bodyPr lIns="0" tIns="0" rIns="0" bIns="0"/>
          <a:lstStyle>
            <a:lvl1pPr marL="0" indent="0" algn="l" defTabSz="457200" rtl="0" eaLnBrk="1" latinLnBrk="0" hangingPunct="1">
              <a:spcBef>
                <a:spcPct val="20000"/>
              </a:spcBef>
              <a:buFont typeface="Arial"/>
              <a:buNone/>
              <a:defRPr sz="1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solidFill>
                  <a:schemeClr val="tx1">
                    <a:lumMod val="75000"/>
                    <a:lumOff val="25000"/>
                  </a:schemeClr>
                </a:solidFill>
              </a:rPr>
              <a:t>Promoting as Standalone Offer</a:t>
            </a:r>
            <a:endParaRPr lang="en-GB" dirty="0">
              <a:solidFill>
                <a:schemeClr val="tx1">
                  <a:lumMod val="75000"/>
                  <a:lumOff val="25000"/>
                </a:schemeClr>
              </a:solidFill>
            </a:endParaRPr>
          </a:p>
        </p:txBody>
      </p:sp>
      <p:sp>
        <p:nvSpPr>
          <p:cNvPr id="21" name="Content Placeholder 8"/>
          <p:cNvSpPr txBox="1">
            <a:spLocks/>
          </p:cNvSpPr>
          <p:nvPr/>
        </p:nvSpPr>
        <p:spPr>
          <a:xfrm>
            <a:off x="3411779" y="4031078"/>
            <a:ext cx="2703964" cy="1945210"/>
          </a:xfrm>
          <a:prstGeom prst="rect">
            <a:avLst/>
          </a:prstGeom>
        </p:spPr>
        <p:txBody>
          <a:bodyPr lIns="0" tIns="0" rIns="0" bIns="0"/>
          <a:lstStyle>
            <a:lvl1pPr marL="182563" indent="-182563"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2438" indent="-185738" algn="l" defTabSz="45720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smtClean="0">
                <a:solidFill>
                  <a:schemeClr val="tx1">
                    <a:lumMod val="75000"/>
                    <a:lumOff val="25000"/>
                  </a:schemeClr>
                </a:solidFill>
              </a:rPr>
              <a:t>The private label offer has dedicated sections facilitating access to the ranges.</a:t>
            </a:r>
            <a:endParaRPr lang="en-GB" sz="1400" dirty="0">
              <a:solidFill>
                <a:schemeClr val="tx1">
                  <a:lumMod val="75000"/>
                  <a:lumOff val="25000"/>
                </a:schemeClr>
              </a:solidFill>
            </a:endParaRPr>
          </a:p>
        </p:txBody>
      </p:sp>
      <p:pic>
        <p:nvPicPr>
          <p:cNvPr id="2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1267" y="5009159"/>
            <a:ext cx="3398101" cy="943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51681" y="2490765"/>
            <a:ext cx="4016575" cy="1632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5916" y="4123309"/>
            <a:ext cx="3361937" cy="1771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44538" y="4486411"/>
            <a:ext cx="3296909" cy="1566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urved Down Arrow 25"/>
          <p:cNvSpPr/>
          <p:nvPr/>
        </p:nvSpPr>
        <p:spPr>
          <a:xfrm rot="5400000" flipV="1">
            <a:off x="6222946" y="3709530"/>
            <a:ext cx="1028245" cy="970772"/>
          </a:xfrm>
          <a:prstGeom prst="curvedDownArrow">
            <a:avLst>
              <a:gd name="adj1" fmla="val 37919"/>
              <a:gd name="adj2" fmla="val 70614"/>
              <a:gd name="adj3" fmla="val 54305"/>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tx1"/>
              </a:solidFill>
            </a:endParaRPr>
          </a:p>
        </p:txBody>
      </p:sp>
      <p:sp>
        <p:nvSpPr>
          <p:cNvPr id="29" name="Text Placeholder 4"/>
          <p:cNvSpPr txBox="1">
            <a:spLocks/>
          </p:cNvSpPr>
          <p:nvPr/>
        </p:nvSpPr>
        <p:spPr>
          <a:xfrm>
            <a:off x="6096000" y="6446521"/>
            <a:ext cx="4663440" cy="182880"/>
          </a:xfrm>
          <a:prstGeom prst="rect">
            <a:avLst/>
          </a:prstGeom>
        </p:spPr>
        <p:txBody>
          <a:bodyPr vert="horz" lIns="0" tIns="0" rIns="0" bIns="0" rtlCol="0" anchor="ctr">
            <a:normAutofit/>
          </a:bodyPr>
          <a:lstStyle>
            <a:lvl1pPr indent="0">
              <a:lnSpc>
                <a:spcPct val="100000"/>
              </a:lnSpc>
              <a:spcBef>
                <a:spcPts val="600"/>
              </a:spcBef>
              <a:buFont typeface="Arial" panose="020B0604020202020204" pitchFamily="34" charset="0"/>
              <a:buNone/>
              <a:defRPr sz="800">
                <a:solidFill>
                  <a:schemeClr val="tx2"/>
                </a:solidFill>
              </a:defRPr>
            </a:lvl1pPr>
            <a:lvl2pPr marL="344488" indent="-171450">
              <a:lnSpc>
                <a:spcPct val="100000"/>
              </a:lnSpc>
              <a:spcBef>
                <a:spcPts val="600"/>
              </a:spcBef>
              <a:buFont typeface="Wingdings" panose="05000000000000000000" pitchFamily="2" charset="2"/>
              <a:buChar char="§"/>
              <a:defRPr sz="1400">
                <a:solidFill>
                  <a:schemeClr val="tx2"/>
                </a:solidFill>
              </a:defRPr>
            </a:lvl2pPr>
            <a:lvl3pPr marL="511175" indent="-169863">
              <a:lnSpc>
                <a:spcPct val="100000"/>
              </a:lnSpc>
              <a:spcBef>
                <a:spcPts val="600"/>
              </a:spcBef>
              <a:buFont typeface="Arial" panose="020B0604020202020204" pitchFamily="34" charset="0"/>
              <a:buChar char="‒"/>
              <a:defRPr sz="1400">
                <a:solidFill>
                  <a:schemeClr val="tx2"/>
                </a:solidFill>
              </a:defRPr>
            </a:lvl3pPr>
            <a:lvl4pPr marL="688975" indent="-169863">
              <a:lnSpc>
                <a:spcPct val="100000"/>
              </a:lnSpc>
              <a:spcBef>
                <a:spcPts val="600"/>
              </a:spcBef>
              <a:buFont typeface="Wingdings" panose="05000000000000000000" pitchFamily="2" charset="2"/>
              <a:buChar char="§"/>
              <a:defRPr sz="1400">
                <a:solidFill>
                  <a:schemeClr val="tx2"/>
                </a:solidFill>
              </a:defRPr>
            </a:lvl4pPr>
            <a:lvl5pPr marL="914400" indent="-169863">
              <a:lnSpc>
                <a:spcPct val="100000"/>
              </a:lnSpc>
              <a:spcBef>
                <a:spcPts val="6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Source: Kantar Retail store visits and analysis</a:t>
            </a:r>
          </a:p>
        </p:txBody>
      </p:sp>
      <p:pic>
        <p:nvPicPr>
          <p:cNvPr id="30" name="Picture 2" descr="Image result for carrefour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185741" y="267718"/>
            <a:ext cx="731520" cy="484633"/>
          </a:xfrm>
          <a:prstGeom prst="rect">
            <a:avLst/>
          </a:prstGeom>
          <a:noFill/>
          <a:extLst>
            <a:ext uri="{909E8E84-426E-40DD-AFC4-6F175D3DCCD1}">
              <a14:hiddenFill xmlns:a14="http://schemas.microsoft.com/office/drawing/2010/main">
                <a:solidFill>
                  <a:srgbClr val="FFFFFF"/>
                </a:solidFill>
              </a14:hiddenFill>
            </a:ext>
          </a:extLst>
        </p:spPr>
      </p:pic>
      <p:sp>
        <p:nvSpPr>
          <p:cNvPr id="31" name="Slide Number Placeholder 5"/>
          <p:cNvSpPr txBox="1">
            <a:spLocks/>
          </p:cNvSpPr>
          <p:nvPr/>
        </p:nvSpPr>
        <p:spPr>
          <a:xfrm>
            <a:off x="10864645" y="6449961"/>
            <a:ext cx="946355" cy="179440"/>
          </a:xfrm>
          <a:prstGeom prst="rect">
            <a:avLst/>
          </a:prstGeom>
        </p:spPr>
        <p:txBody>
          <a:bodyPr vert="horz" lIns="0" tIns="0" rIns="0" bIns="0" rtlCol="0" anchor="ctr"/>
          <a:lstStyle>
            <a:defPPr>
              <a:defRPr lang="en-US"/>
            </a:defPPr>
            <a:lvl1pPr algn="r">
              <a:defRPr sz="1000">
                <a:solidFill>
                  <a:schemeClr val="tx1">
                    <a:tint val="75000"/>
                  </a:schemeClr>
                </a:solidFill>
              </a:defRPr>
            </a:lvl1pPr>
          </a:lstStyle>
          <a:p>
            <a:fld id="{784497E4-7F62-4A38-9641-7F7D91FE09B5}" type="slidenum">
              <a:rPr lang="en-US"/>
              <a:pPr/>
              <a:t>14</a:t>
            </a:fld>
            <a:endParaRPr lang="en-US" dirty="0"/>
          </a:p>
        </p:txBody>
      </p:sp>
    </p:spTree>
    <p:extLst>
      <p:ext uri="{BB962C8B-B14F-4D97-AF65-F5344CB8AC3E}">
        <p14:creationId xmlns:p14="http://schemas.microsoft.com/office/powerpoint/2010/main" val="42120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Positioning, Promotions, and Organic Critical to Walmart Grocery PL </a:t>
            </a:r>
            <a:endParaRPr lang="en-US" dirty="0"/>
          </a:p>
        </p:txBody>
      </p:sp>
      <p:sp>
        <p:nvSpPr>
          <p:cNvPr id="5" name="Text Placeholder 4"/>
          <p:cNvSpPr>
            <a:spLocks noGrp="1"/>
          </p:cNvSpPr>
          <p:nvPr>
            <p:ph type="body" sz="quarter" idx="14"/>
          </p:nvPr>
        </p:nvSpPr>
        <p:spPr/>
        <p:txBody>
          <a:bodyPr/>
          <a:lstStyle/>
          <a:p>
            <a:r>
              <a:rPr lang="en-US" dirty="0"/>
              <a:t>Source: Kantar Retail research, analysis and store </a:t>
            </a:r>
            <a:r>
              <a:rPr lang="en-US" dirty="0" smtClean="0"/>
              <a:t>visits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15</a:t>
            </a:fld>
            <a:endParaRPr lang="en-US"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40" y="4316933"/>
            <a:ext cx="2341163" cy="175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North America\USA\Walmart US\Images\Store Visits\2016\2016-11-01_NMKT_Fayetteville, AR\IMG_69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930158" y="2146142"/>
            <a:ext cx="1765378" cy="1324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pbellT\Desktop\Temp\IMG_70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0486" y="1925470"/>
            <a:ext cx="1317565" cy="17567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mpbellT\Desktop\Temp\IMG_704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8454" y="4310649"/>
            <a:ext cx="1321619" cy="176215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ampbellT\Desktop\Temp\IMG_705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44413" y="1925470"/>
            <a:ext cx="1317565" cy="17567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North America\USA\Walmart US\Images\Store Visits\2016\2016-11-01_NMKT_Fayetteville, AR\IMG_6936.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5400000">
            <a:off x="7532747" y="1938178"/>
            <a:ext cx="1756754" cy="17313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North America\USA\Walmart US\Images\Store Visits\2016\2016-11-01_NMKT_Fayetteville, AR\IMG_6956.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82815" y="1925470"/>
            <a:ext cx="1865411" cy="175675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R:\North America\USA\Walmart US\Images\Store Visits\2016\2016-11-01_NMKT_Fayetteville, AR\IMG_6959.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791887" y="4310649"/>
            <a:ext cx="1539601" cy="17621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North America\USA\Walmart US\Images\Store Visits\2016\2016-11-01_NMKT_Fayetteville, AR\IMG_6961.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714883" y="4316934"/>
            <a:ext cx="1465124" cy="170483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R:\North America\USA\Walmart US\Images\Store Visits\2016\2016-11-01_NMKT_Fayetteville, AR\IMG_6973.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266634" y="4310650"/>
            <a:ext cx="1321617" cy="17621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North America\USA\Walmart US\Images\Store Visits\2016\2016-11-01_NMKT_Fayetteville, AR\IMG_6974.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915552" y="4316933"/>
            <a:ext cx="1316906" cy="175587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North America\USA\Walmart US\Images\Store Visits\2016\2016-11-01_NMKT_Fayetteville, AR\IMG_6977.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rot="5400000">
            <a:off x="9896703" y="1791594"/>
            <a:ext cx="1756280" cy="207957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North America\USA\Walmart US\Images\Store Visits\2016\2016-10-04_WMT SC, US 31, Greenwood, IN\IMG_6534.JP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0254979" y="4310649"/>
            <a:ext cx="1559650" cy="17111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91887" y="3778978"/>
            <a:ext cx="1539601" cy="537955"/>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 as lower priced “gap-filler”</a:t>
            </a:r>
          </a:p>
        </p:txBody>
      </p:sp>
      <p:sp>
        <p:nvSpPr>
          <p:cNvPr id="27" name="Rectangle 26"/>
          <p:cNvSpPr/>
          <p:nvPr/>
        </p:nvSpPr>
        <p:spPr>
          <a:xfrm>
            <a:off x="5407223" y="1385338"/>
            <a:ext cx="3869570" cy="540132"/>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More premium option but sill reflective, quality and organic even extend to most generic portions of PL</a:t>
            </a:r>
          </a:p>
        </p:txBody>
      </p:sp>
      <p:sp>
        <p:nvSpPr>
          <p:cNvPr id="28" name="Rectangle 27"/>
          <p:cNvSpPr/>
          <p:nvPr/>
        </p:nvSpPr>
        <p:spPr>
          <a:xfrm>
            <a:off x="363640" y="3774002"/>
            <a:ext cx="2341163" cy="542931"/>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Adjacent positioning and lower pricing with national brands</a:t>
            </a:r>
          </a:p>
        </p:txBody>
      </p:sp>
      <p:sp>
        <p:nvSpPr>
          <p:cNvPr id="31" name="Rectangle 30"/>
          <p:cNvSpPr/>
          <p:nvPr/>
        </p:nvSpPr>
        <p:spPr>
          <a:xfrm>
            <a:off x="3740486" y="1372686"/>
            <a:ext cx="1317565" cy="552784"/>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“Fresh guarantee”</a:t>
            </a:r>
          </a:p>
        </p:txBody>
      </p:sp>
      <p:sp>
        <p:nvSpPr>
          <p:cNvPr id="32" name="Rectangle 31"/>
          <p:cNvSpPr/>
          <p:nvPr/>
        </p:nvSpPr>
        <p:spPr>
          <a:xfrm>
            <a:off x="4448454" y="3774002"/>
            <a:ext cx="4139797" cy="536647"/>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Sam’s Choice differentiates against other PLs and national brands with better packaging and quality but higher pricing</a:t>
            </a:r>
          </a:p>
        </p:txBody>
      </p:sp>
      <p:sp>
        <p:nvSpPr>
          <p:cNvPr id="33" name="Rectangle 32"/>
          <p:cNvSpPr/>
          <p:nvPr/>
        </p:nvSpPr>
        <p:spPr>
          <a:xfrm>
            <a:off x="8714883" y="3772472"/>
            <a:ext cx="3099745" cy="544462"/>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 more emphasized  than national brands on rollbacks and promotions</a:t>
            </a:r>
          </a:p>
        </p:txBody>
      </p:sp>
      <p:sp>
        <p:nvSpPr>
          <p:cNvPr id="34" name="Rectangle 33"/>
          <p:cNvSpPr/>
          <p:nvPr/>
        </p:nvSpPr>
        <p:spPr>
          <a:xfrm>
            <a:off x="363640" y="1372685"/>
            <a:ext cx="3298337" cy="552785"/>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PL level varies by category; prevalent in spices/milk with non/organic option</a:t>
            </a:r>
          </a:p>
        </p:txBody>
      </p:sp>
      <p:sp>
        <p:nvSpPr>
          <p:cNvPr id="35" name="Rectangle 34"/>
          <p:cNvSpPr/>
          <p:nvPr/>
        </p:nvSpPr>
        <p:spPr>
          <a:xfrm>
            <a:off x="9736851" y="1385338"/>
            <a:ext cx="2077778" cy="540909"/>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Ready-to-eat options, </a:t>
            </a:r>
            <a:r>
              <a:rPr lang="en-US" sz="1200" dirty="0" smtClean="0">
                <a:solidFill>
                  <a:schemeClr val="tx1">
                    <a:lumMod val="75000"/>
                    <a:lumOff val="25000"/>
                  </a:schemeClr>
                </a:solidFill>
              </a:rPr>
              <a:t>same as national brands</a:t>
            </a:r>
            <a:endParaRPr lang="en-US" sz="1200" dirty="0">
              <a:solidFill>
                <a:schemeClr val="tx1">
                  <a:lumMod val="75000"/>
                  <a:lumOff val="25000"/>
                </a:schemeClr>
              </a:solidFill>
            </a:endParaRPr>
          </a:p>
        </p:txBody>
      </p:sp>
      <p:pic>
        <p:nvPicPr>
          <p:cNvPr id="36"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407223" y="1934872"/>
            <a:ext cx="710025" cy="17559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https://encrypted-tbn2.gstatic.com/images?q=tbn:ANd9GcRf7rz4OeOOKz3VJzereW6hZaBxHE0IBSQWgBeDK8kUhWYn8ulmwYvt5wI"/>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1502281" y="49516"/>
            <a:ext cx="640080" cy="68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703168" y="1025156"/>
            <a:ext cx="2327252" cy="37639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Target Pursues a Highly Differentiated Private Label Strategy</a:t>
            </a:r>
            <a:endParaRPr lang="en-US" dirty="0"/>
          </a:p>
        </p:txBody>
      </p:sp>
      <p:sp>
        <p:nvSpPr>
          <p:cNvPr id="5" name="Text Placeholder 4"/>
          <p:cNvSpPr>
            <a:spLocks noGrp="1"/>
          </p:cNvSpPr>
          <p:nvPr>
            <p:ph type="body" sz="quarter" idx="14"/>
          </p:nvPr>
        </p:nvSpPr>
        <p:spPr/>
        <p:txBody>
          <a:bodyPr/>
          <a:lstStyle/>
          <a:p>
            <a:r>
              <a:rPr lang="en-US" dirty="0" smtClean="0"/>
              <a:t>Source: Company reports; Kantar Retail research and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16</a:t>
            </a:fld>
            <a:endParaRPr lang="en-US" dirty="0"/>
          </a:p>
        </p:txBody>
      </p:sp>
      <p:pic>
        <p:nvPicPr>
          <p:cNvPr id="7" name="Picture 3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219200"/>
            <a:ext cx="381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9"/>
          <p:cNvSpPr txBox="1">
            <a:spLocks noChangeArrowheads="1"/>
          </p:cNvSpPr>
          <p:nvPr/>
        </p:nvSpPr>
        <p:spPr bwMode="auto">
          <a:xfrm>
            <a:off x="327240" y="169862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eaLnBrk="1" hangingPunct="1">
              <a:spcAft>
                <a:spcPct val="0"/>
              </a:spcAft>
              <a:buFontTx/>
              <a:buNone/>
            </a:pPr>
            <a:r>
              <a:rPr lang="en-US" altLang="en-US" sz="1600" b="1" i="1" dirty="0">
                <a:solidFill>
                  <a:srgbClr val="000000"/>
                </a:solidFill>
                <a:latin typeface="Aharoni" panose="02010803020104030203" pitchFamily="2" charset="-79"/>
                <a:cs typeface="Aharoni" panose="02010803020104030203" pitchFamily="2" charset="-79"/>
              </a:rPr>
              <a:t>Best</a:t>
            </a:r>
            <a:endParaRPr lang="en-GB" altLang="en-US" sz="1600" b="1" i="1" dirty="0">
              <a:solidFill>
                <a:srgbClr val="000000"/>
              </a:solidFill>
              <a:latin typeface="Aharoni" panose="02010803020104030203" pitchFamily="2" charset="-79"/>
              <a:cs typeface="Aharoni" panose="02010803020104030203" pitchFamily="2" charset="-79"/>
            </a:endParaRPr>
          </a:p>
        </p:txBody>
      </p:sp>
      <p:sp>
        <p:nvSpPr>
          <p:cNvPr id="12" name="TextBox 40"/>
          <p:cNvSpPr txBox="1">
            <a:spLocks noChangeArrowheads="1"/>
          </p:cNvSpPr>
          <p:nvPr/>
        </p:nvSpPr>
        <p:spPr bwMode="auto">
          <a:xfrm>
            <a:off x="685800" y="52990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eaLnBrk="1" hangingPunct="1">
              <a:spcAft>
                <a:spcPct val="0"/>
              </a:spcAft>
              <a:buFontTx/>
              <a:buNone/>
            </a:pPr>
            <a:r>
              <a:rPr lang="en-US" altLang="en-US" sz="1600" b="1" i="1" dirty="0">
                <a:solidFill>
                  <a:srgbClr val="000000"/>
                </a:solidFill>
                <a:latin typeface="Aharoni" panose="02010803020104030203" pitchFamily="2" charset="-79"/>
                <a:cs typeface="Aharoni" panose="02010803020104030203" pitchFamily="2" charset="-79"/>
              </a:rPr>
              <a:t>Good</a:t>
            </a:r>
            <a:endParaRPr lang="en-GB" altLang="en-US" sz="1600" b="1" i="1" dirty="0">
              <a:solidFill>
                <a:srgbClr val="000000"/>
              </a:solidFill>
              <a:latin typeface="Aharoni" panose="02010803020104030203" pitchFamily="2" charset="-79"/>
              <a:cs typeface="Aharoni" panose="02010803020104030203" pitchFamily="2" charset="-79"/>
            </a:endParaRPr>
          </a:p>
        </p:txBody>
      </p:sp>
      <p:sp>
        <p:nvSpPr>
          <p:cNvPr id="13" name="TextBox 39"/>
          <p:cNvSpPr txBox="1">
            <a:spLocks noChangeArrowheads="1"/>
          </p:cNvSpPr>
          <p:nvPr/>
        </p:nvSpPr>
        <p:spPr bwMode="auto">
          <a:xfrm>
            <a:off x="529382" y="3564244"/>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eaLnBrk="1" hangingPunct="1">
              <a:spcAft>
                <a:spcPct val="0"/>
              </a:spcAft>
              <a:buFontTx/>
              <a:buNone/>
            </a:pPr>
            <a:r>
              <a:rPr lang="en-US" altLang="en-US" sz="1600" b="1" i="1" dirty="0">
                <a:solidFill>
                  <a:srgbClr val="000000"/>
                </a:solidFill>
                <a:latin typeface="Aharoni" panose="02010803020104030203" pitchFamily="2" charset="-79"/>
                <a:cs typeface="Aharoni" panose="02010803020104030203" pitchFamily="2" charset="-79"/>
              </a:rPr>
              <a:t>Better</a:t>
            </a:r>
            <a:endParaRPr lang="en-GB" altLang="en-US" sz="1600" b="1" i="1" dirty="0">
              <a:solidFill>
                <a:srgbClr val="000000"/>
              </a:solidFill>
              <a:latin typeface="Aharoni" panose="02010803020104030203" pitchFamily="2" charset="-79"/>
              <a:cs typeface="Aharoni" panose="02010803020104030203" pitchFamily="2" charset="-79"/>
            </a:endParaRPr>
          </a:p>
        </p:txBody>
      </p:sp>
      <p:sp>
        <p:nvSpPr>
          <p:cNvPr id="20" name="TextBox 2"/>
          <p:cNvSpPr txBox="1">
            <a:spLocks noChangeArrowheads="1"/>
          </p:cNvSpPr>
          <p:nvPr/>
        </p:nvSpPr>
        <p:spPr bwMode="auto">
          <a:xfrm>
            <a:off x="2743203" y="971550"/>
            <a:ext cx="1793171" cy="369888"/>
          </a:xfrm>
          <a:prstGeom prst="rect">
            <a:avLst/>
          </a:prstGeom>
          <a:solidFill>
            <a:schemeClr val="bg1">
              <a:lumMod val="95000"/>
            </a:schemeClr>
          </a:solidFill>
          <a:ln w="9525">
            <a:noFill/>
            <a:miter lim="800000"/>
            <a:headEnd/>
            <a:tailEnd/>
          </a:ln>
          <a:extLst/>
        </p:spPr>
        <p:txBody>
          <a:bodyPr wrap="square">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algn="ctr" eaLnBrk="1" hangingPunct="1">
              <a:spcAft>
                <a:spcPct val="0"/>
              </a:spcAft>
              <a:buFontTx/>
              <a:buNone/>
            </a:pPr>
            <a:r>
              <a:rPr lang="en-US" altLang="en-US" sz="1800" b="1" dirty="0">
                <a:solidFill>
                  <a:schemeClr val="tx1"/>
                </a:solidFill>
              </a:rPr>
              <a:t>Grocery</a:t>
            </a:r>
          </a:p>
        </p:txBody>
      </p:sp>
      <p:sp>
        <p:nvSpPr>
          <p:cNvPr id="21" name="TextBox 27"/>
          <p:cNvSpPr txBox="1">
            <a:spLocks noChangeArrowheads="1"/>
          </p:cNvSpPr>
          <p:nvPr/>
        </p:nvSpPr>
        <p:spPr bwMode="auto">
          <a:xfrm>
            <a:off x="4609062" y="979405"/>
            <a:ext cx="2483658" cy="369888"/>
          </a:xfrm>
          <a:prstGeom prst="rect">
            <a:avLst/>
          </a:prstGeom>
          <a:solidFill>
            <a:schemeClr val="bg1">
              <a:lumMod val="95000"/>
            </a:schemeClr>
          </a:solidFill>
          <a:ln w="9525">
            <a:noFill/>
            <a:miter lim="800000"/>
            <a:headEnd/>
            <a:tailEnd/>
          </a:ln>
          <a:extLst/>
        </p:spPr>
        <p:txBody>
          <a:bodyPr wrap="square">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algn="ctr" eaLnBrk="1" hangingPunct="1">
              <a:spcAft>
                <a:spcPct val="0"/>
              </a:spcAft>
              <a:buFontTx/>
              <a:buNone/>
            </a:pPr>
            <a:r>
              <a:rPr lang="en-US" altLang="en-US" sz="1800" b="1" dirty="0" smtClean="0">
                <a:solidFill>
                  <a:schemeClr val="tx1"/>
                </a:solidFill>
              </a:rPr>
              <a:t>Home</a:t>
            </a:r>
            <a:endParaRPr lang="en-US" altLang="en-US" sz="1800" b="1" dirty="0">
              <a:solidFill>
                <a:schemeClr val="tx1"/>
              </a:solidFill>
            </a:endParaRPr>
          </a:p>
        </p:txBody>
      </p:sp>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68629" y="1368493"/>
            <a:ext cx="2430910" cy="45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312" y="2370002"/>
            <a:ext cx="1757362" cy="62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45100" y="4863005"/>
            <a:ext cx="1243387" cy="121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88072" y="1595329"/>
            <a:ext cx="1103433" cy="108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811264" y="3165026"/>
            <a:ext cx="1619191" cy="92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72330" y="3020101"/>
            <a:ext cx="1097084" cy="49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87599" y="3376827"/>
            <a:ext cx="2259395" cy="58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rotWithShape="1">
          <a:blip r:embed="rId11" cstate="email">
            <a:clrChange>
              <a:clrFrom>
                <a:srgbClr val="ECE5DB"/>
              </a:clrFrom>
              <a:clrTo>
                <a:srgbClr val="ECE5DB">
                  <a:alpha val="0"/>
                </a:srgbClr>
              </a:clrTo>
            </a:clrChange>
            <a:extLst>
              <a:ext uri="{28A0092B-C50C-407E-A947-70E740481C1C}">
                <a14:useLocalDpi xmlns:a14="http://schemas.microsoft.com/office/drawing/2010/main"/>
              </a:ext>
            </a:extLst>
          </a:blip>
          <a:srcRect/>
          <a:stretch/>
        </p:blipFill>
        <p:spPr bwMode="auto">
          <a:xfrm>
            <a:off x="7523814" y="2038365"/>
            <a:ext cx="1507223" cy="66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34928" y="5258995"/>
            <a:ext cx="2259395" cy="65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39789" y="5105400"/>
            <a:ext cx="958654" cy="86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811264" y="5138636"/>
            <a:ext cx="828522" cy="83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9938068" y="1247732"/>
            <a:ext cx="1414491" cy="129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627395" y="4931883"/>
            <a:ext cx="1313377" cy="73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2731327" y="971550"/>
            <a:ext cx="1" cy="50435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34397" y="975773"/>
            <a:ext cx="1" cy="50435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8772" y="975920"/>
            <a:ext cx="1" cy="50435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TextBox 27"/>
          <p:cNvSpPr txBox="1">
            <a:spLocks noChangeArrowheads="1"/>
          </p:cNvSpPr>
          <p:nvPr/>
        </p:nvSpPr>
        <p:spPr bwMode="auto">
          <a:xfrm>
            <a:off x="7050647" y="977494"/>
            <a:ext cx="2483658" cy="369888"/>
          </a:xfrm>
          <a:prstGeom prst="rect">
            <a:avLst/>
          </a:prstGeom>
          <a:solidFill>
            <a:schemeClr val="bg1">
              <a:lumMod val="95000"/>
            </a:schemeClr>
          </a:solidFill>
          <a:ln w="9525">
            <a:noFill/>
            <a:miter lim="800000"/>
            <a:headEnd/>
            <a:tailEnd/>
          </a:ln>
          <a:extLst/>
        </p:spPr>
        <p:txBody>
          <a:bodyPr wrap="square">
            <a:spAutoFit/>
          </a:bodyPr>
          <a:lstStyle>
            <a:lvl1pPr eaLnBrk="0" hangingPunct="0">
              <a:spcAft>
                <a:spcPts val="600"/>
              </a:spcAft>
              <a:buFont typeface="Arial" charset="0"/>
              <a:buChar char="•"/>
              <a:defRPr sz="2200">
                <a:solidFill>
                  <a:schemeClr val="tx2"/>
                </a:solidFill>
                <a:latin typeface="Arial" charset="0"/>
                <a:ea typeface="ＭＳ Ｐゴシック" pitchFamily="34" charset="-128"/>
              </a:defRPr>
            </a:lvl1pPr>
            <a:lvl2pPr marL="742950" indent="-285750" eaLnBrk="0" hangingPunct="0">
              <a:spcAft>
                <a:spcPts val="600"/>
              </a:spcAft>
              <a:buFont typeface="Arial" charset="0"/>
              <a:buChar char="–"/>
              <a:defRPr sz="2200">
                <a:solidFill>
                  <a:schemeClr val="tx2"/>
                </a:solidFill>
                <a:latin typeface="Arial" charset="0"/>
                <a:ea typeface="ＭＳ Ｐゴシック" pitchFamily="34" charset="-128"/>
              </a:defRPr>
            </a:lvl2pPr>
            <a:lvl3pPr marL="1143000" indent="-228600" eaLnBrk="0" hangingPunct="0">
              <a:spcAft>
                <a:spcPts val="600"/>
              </a:spcAft>
              <a:buSzPct val="75000"/>
              <a:buFont typeface="Arial" charset="0"/>
              <a:buChar char="•"/>
              <a:defRPr sz="2200">
                <a:solidFill>
                  <a:schemeClr val="tx2"/>
                </a:solidFill>
                <a:latin typeface="Arial" charset="0"/>
                <a:ea typeface="ＭＳ Ｐゴシック" pitchFamily="34" charset="-128"/>
              </a:defRPr>
            </a:lvl3pPr>
            <a:lvl4pPr marL="1600200" indent="-228600" eaLnBrk="0" hangingPunct="0">
              <a:spcAft>
                <a:spcPts val="600"/>
              </a:spcAft>
              <a:buFont typeface="Arial" charset="0"/>
              <a:buChar char="–"/>
              <a:defRPr sz="2000" i="1">
                <a:solidFill>
                  <a:schemeClr val="tx2"/>
                </a:solidFill>
                <a:latin typeface="Arial" charset="0"/>
                <a:ea typeface="ＭＳ Ｐゴシック" pitchFamily="34" charset="-128"/>
              </a:defRPr>
            </a:lvl4pPr>
            <a:lvl5pPr marL="2057400" indent="-228600" eaLnBrk="0" hangingPunct="0">
              <a:spcAft>
                <a:spcPts val="600"/>
              </a:spcAft>
              <a:buFont typeface="Arial" charset="0"/>
              <a:buChar char="–"/>
              <a:defRPr sz="2000" i="1">
                <a:solidFill>
                  <a:schemeClr val="tx2"/>
                </a:solidFill>
                <a:latin typeface="Arial" charset="0"/>
                <a:ea typeface="ＭＳ Ｐゴシック" pitchFamily="34" charset="-128"/>
              </a:defRPr>
            </a:lvl5pPr>
            <a:lvl6pPr marL="25146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6pPr>
            <a:lvl7pPr marL="29718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7pPr>
            <a:lvl8pPr marL="34290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8pPr>
            <a:lvl9pPr marL="3886200" indent="-228600" eaLnBrk="0" fontAlgn="base" hangingPunct="0">
              <a:spcBef>
                <a:spcPct val="0"/>
              </a:spcBef>
              <a:spcAft>
                <a:spcPts val="600"/>
              </a:spcAft>
              <a:buFont typeface="Arial" charset="0"/>
              <a:buChar char="–"/>
              <a:defRPr sz="2000" i="1">
                <a:solidFill>
                  <a:schemeClr val="tx2"/>
                </a:solidFill>
                <a:latin typeface="Arial" charset="0"/>
                <a:ea typeface="ＭＳ Ｐゴシック" pitchFamily="34" charset="-128"/>
              </a:defRPr>
            </a:lvl9pPr>
          </a:lstStyle>
          <a:p>
            <a:pPr algn="ctr" eaLnBrk="1" hangingPunct="1">
              <a:spcAft>
                <a:spcPct val="0"/>
              </a:spcAft>
              <a:buFontTx/>
              <a:buNone/>
            </a:pPr>
            <a:r>
              <a:rPr lang="en-US" altLang="en-US" sz="1800" b="1" dirty="0" smtClean="0">
                <a:solidFill>
                  <a:schemeClr val="tx1"/>
                </a:solidFill>
              </a:rPr>
              <a:t>Apparel</a:t>
            </a:r>
            <a:endParaRPr lang="en-US" altLang="en-US" sz="1800" b="1" dirty="0">
              <a:solidFill>
                <a:schemeClr val="tx1"/>
              </a:solidFill>
            </a:endParaRPr>
          </a:p>
        </p:txBody>
      </p:sp>
      <p:pic>
        <p:nvPicPr>
          <p:cNvPr id="10242" name="Picture 2"/>
          <p:cNvPicPr>
            <a:picLocks noGrp="1" noChangeAspect="1" noChangeArrowheads="1"/>
          </p:cNvPicPr>
          <p:nvPr>
            <p:ph idx="1"/>
          </p:nvPr>
        </p:nvPicPr>
        <p:blipFill>
          <a:blip r:embed="rId17" cstate="email">
            <a:extLst>
              <a:ext uri="{28A0092B-C50C-407E-A947-70E740481C1C}">
                <a14:useLocalDpi xmlns:a14="http://schemas.microsoft.com/office/drawing/2010/main"/>
              </a:ext>
            </a:extLst>
          </a:blip>
          <a:srcRect/>
          <a:stretch>
            <a:fillRect/>
          </a:stretch>
        </p:blipFill>
        <p:spPr bwMode="auto">
          <a:xfrm>
            <a:off x="7488118" y="3990533"/>
            <a:ext cx="1395698" cy="72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Connector 53"/>
          <p:cNvCxnSpPr/>
          <p:nvPr/>
        </p:nvCxnSpPr>
        <p:spPr>
          <a:xfrm>
            <a:off x="9534303" y="977828"/>
            <a:ext cx="1" cy="50435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74278" y="1761470"/>
            <a:ext cx="1515884" cy="21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9974965" y="2522632"/>
            <a:ext cx="1857452" cy="211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1415862" y="221802"/>
            <a:ext cx="548640" cy="548640"/>
          </a:xfrm>
          <a:prstGeom prst="rect">
            <a:avLst/>
          </a:prstGeom>
          <a:noFill/>
          <a:ln w="12700">
            <a:noFill/>
            <a:miter lim="800000"/>
            <a:headEnd type="none" w="med" len="lg"/>
            <a:tailEnd type="none" w="med" len="lg"/>
          </a:ln>
        </p:spPr>
      </p:pic>
    </p:spTree>
    <p:extLst>
      <p:ext uri="{BB962C8B-B14F-4D97-AF65-F5344CB8AC3E}">
        <p14:creationId xmlns:p14="http://schemas.microsoft.com/office/powerpoint/2010/main" val="33529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Private Label History in a Nutshell</a:t>
            </a:r>
            <a:endParaRPr lang="en-US" dirty="0"/>
          </a:p>
        </p:txBody>
      </p:sp>
      <p:sp>
        <p:nvSpPr>
          <p:cNvPr id="5" name="Text Placeholder 4"/>
          <p:cNvSpPr>
            <a:spLocks noGrp="1"/>
          </p:cNvSpPr>
          <p:nvPr>
            <p:ph type="body" sz="quarter" idx="14"/>
          </p:nvPr>
        </p:nvSpPr>
        <p:spPr/>
        <p:txBody>
          <a:bodyPr/>
          <a:lstStyle/>
          <a:p>
            <a:r>
              <a:rPr lang="en-US" dirty="0" smtClean="0"/>
              <a:t>Source</a:t>
            </a:r>
            <a:r>
              <a:rPr lang="en-US" dirty="0"/>
              <a:t>: Kantar Retail research and analysis; </a:t>
            </a:r>
            <a:r>
              <a:rPr lang="en-US" dirty="0" smtClean="0"/>
              <a:t>Amazon.com</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17</a:t>
            </a:fld>
            <a:endParaRPr lang="en-US" dirty="0"/>
          </a:p>
        </p:txBody>
      </p:sp>
      <p:sp>
        <p:nvSpPr>
          <p:cNvPr id="8" name="TextBox 7"/>
          <p:cNvSpPr txBox="1"/>
          <p:nvPr/>
        </p:nvSpPr>
        <p:spPr>
          <a:xfrm>
            <a:off x="1433192" y="4194673"/>
            <a:ext cx="2391798" cy="846386"/>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Bedding, bath, home furnishings</a:t>
            </a:r>
          </a:p>
          <a:p>
            <a:pPr marL="285750" indent="-285750" defTabSz="457200">
              <a:buFontTx/>
              <a:buChar char="-"/>
            </a:pPr>
            <a:r>
              <a:rPr lang="en-US" sz="1100" dirty="0">
                <a:solidFill>
                  <a:schemeClr val="tx1">
                    <a:lumMod val="75000"/>
                    <a:lumOff val="25000"/>
                  </a:schemeClr>
                </a:solidFill>
              </a:rPr>
              <a:t>Pike Street products (also launched 2005) re-branded under Pinzon</a:t>
            </a:r>
          </a:p>
          <a:p>
            <a:pPr defTabSz="457200"/>
            <a:endParaRPr lang="en-US" sz="1100" dirty="0">
              <a:solidFill>
                <a:prstClr val="black"/>
              </a:solidFill>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1875" y="1445015"/>
            <a:ext cx="1499871" cy="49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4073" y="2689737"/>
            <a:ext cx="1045426" cy="54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1566" y="3942359"/>
            <a:ext cx="1732641" cy="35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38669" y="4896394"/>
            <a:ext cx="1935570" cy="38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403506" y="3064604"/>
            <a:ext cx="11420194" cy="822565"/>
            <a:chOff x="403506" y="3464654"/>
            <a:chExt cx="9921593" cy="822565"/>
          </a:xfrm>
          <a:solidFill>
            <a:schemeClr val="accent5"/>
          </a:solidFill>
        </p:grpSpPr>
        <p:sp>
          <p:nvSpPr>
            <p:cNvPr id="14" name="Rounded Rectangle 13"/>
            <p:cNvSpPr/>
            <p:nvPr/>
          </p:nvSpPr>
          <p:spPr>
            <a:xfrm>
              <a:off x="2146286" y="4051507"/>
              <a:ext cx="778452" cy="23571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2005</a:t>
              </a:r>
            </a:p>
          </p:txBody>
        </p:sp>
        <p:grpSp>
          <p:nvGrpSpPr>
            <p:cNvPr id="15" name="Group 14"/>
            <p:cNvGrpSpPr/>
            <p:nvPr/>
          </p:nvGrpSpPr>
          <p:grpSpPr>
            <a:xfrm>
              <a:off x="908847" y="3464654"/>
              <a:ext cx="6577925" cy="812038"/>
              <a:chOff x="635693" y="3562010"/>
              <a:chExt cx="8274709" cy="984126"/>
            </a:xfrm>
            <a:grpFill/>
          </p:grpSpPr>
          <p:sp>
            <p:nvSpPr>
              <p:cNvPr id="18" name="Rounded Rectangle 17"/>
              <p:cNvSpPr/>
              <p:nvPr/>
            </p:nvSpPr>
            <p:spPr>
              <a:xfrm>
                <a:off x="635693" y="3600152"/>
                <a:ext cx="979255" cy="28566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2004</a:t>
                </a:r>
              </a:p>
            </p:txBody>
          </p:sp>
          <p:sp>
            <p:nvSpPr>
              <p:cNvPr id="19" name="Rounded Rectangle 18"/>
              <p:cNvSpPr/>
              <p:nvPr/>
            </p:nvSpPr>
            <p:spPr>
              <a:xfrm>
                <a:off x="3729574" y="3600142"/>
                <a:ext cx="809302" cy="28566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2006</a:t>
                </a:r>
              </a:p>
            </p:txBody>
          </p:sp>
          <p:sp>
            <p:nvSpPr>
              <p:cNvPr id="20" name="Rounded Rectangle 19"/>
              <p:cNvSpPr/>
              <p:nvPr/>
            </p:nvSpPr>
            <p:spPr>
              <a:xfrm>
                <a:off x="5482284" y="4260473"/>
                <a:ext cx="735729" cy="28566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2009</a:t>
                </a:r>
              </a:p>
            </p:txBody>
          </p:sp>
          <p:sp>
            <p:nvSpPr>
              <p:cNvPr id="21" name="Rounded Rectangle 20"/>
              <p:cNvSpPr/>
              <p:nvPr/>
            </p:nvSpPr>
            <p:spPr>
              <a:xfrm>
                <a:off x="8101099" y="3562010"/>
                <a:ext cx="809303" cy="28566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2014</a:t>
                </a:r>
              </a:p>
            </p:txBody>
          </p:sp>
        </p:grpSp>
        <p:sp>
          <p:nvSpPr>
            <p:cNvPr id="16" name="Left-Right Arrow 15"/>
            <p:cNvSpPr/>
            <p:nvPr/>
          </p:nvSpPr>
          <p:spPr>
            <a:xfrm>
              <a:off x="403506" y="3703089"/>
              <a:ext cx="9921593" cy="348418"/>
            </a:xfrm>
            <a:prstGeom prst="leftRightArrow">
              <a:avLst>
                <a:gd name="adj1" fmla="val 10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000000"/>
                </a:solidFill>
              </a:endParaRPr>
            </a:p>
          </p:txBody>
        </p:sp>
        <p:sp>
          <p:nvSpPr>
            <p:cNvPr id="17" name="Rounded Rectangle 16"/>
            <p:cNvSpPr/>
            <p:nvPr/>
          </p:nvSpPr>
          <p:spPr>
            <a:xfrm>
              <a:off x="8582784" y="4037354"/>
              <a:ext cx="643349" cy="23571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a:defRPr/>
              </a:pPr>
              <a:r>
                <a:rPr lang="en-US" dirty="0">
                  <a:solidFill>
                    <a:srgbClr val="FFFFFF"/>
                  </a:solidFill>
                </a:rPr>
                <a:t>2016</a:t>
              </a:r>
            </a:p>
          </p:txBody>
        </p:sp>
      </p:grpSp>
      <p:sp>
        <p:nvSpPr>
          <p:cNvPr id="22" name="TextBox 21"/>
          <p:cNvSpPr txBox="1"/>
          <p:nvPr/>
        </p:nvSpPr>
        <p:spPr>
          <a:xfrm>
            <a:off x="453686" y="1903032"/>
            <a:ext cx="1622764" cy="523220"/>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Outdoor patio, lawn, &amp; garden</a:t>
            </a:r>
          </a:p>
          <a:p>
            <a:pPr defTabSz="457200"/>
            <a:endParaRPr lang="en-US" sz="1200" dirty="0">
              <a:solidFill>
                <a:prstClr val="black"/>
              </a:solidFill>
            </a:endParaRPr>
          </a:p>
        </p:txBody>
      </p:sp>
      <p:sp>
        <p:nvSpPr>
          <p:cNvPr id="23" name="TextBox 22"/>
          <p:cNvSpPr txBox="1"/>
          <p:nvPr/>
        </p:nvSpPr>
        <p:spPr>
          <a:xfrm>
            <a:off x="506089" y="1663096"/>
            <a:ext cx="1258674" cy="217107"/>
          </a:xfrm>
          <a:prstGeom prst="rect">
            <a:avLst/>
          </a:prstGeom>
          <a:noFill/>
        </p:spPr>
        <p:txBody>
          <a:bodyPr wrap="square" lIns="0" tIns="0" rIns="0" bIns="0" rtlCol="0">
            <a:spAutoFit/>
          </a:bodyPr>
          <a:lstStyle/>
          <a:p>
            <a:pPr algn="ctr" defTabSz="457200"/>
            <a:r>
              <a:rPr lang="en-US" sz="1400" b="1" dirty="0">
                <a:solidFill>
                  <a:srgbClr val="0097DC"/>
                </a:solidFill>
              </a:rPr>
              <a:t>Strathwood</a:t>
            </a:r>
          </a:p>
        </p:txBody>
      </p:sp>
      <p:pic>
        <p:nvPicPr>
          <p:cNvPr id="2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2857" y="2355138"/>
            <a:ext cx="550257" cy="5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2419" y="2391855"/>
            <a:ext cx="618013" cy="62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10432" y="2277277"/>
            <a:ext cx="738505" cy="66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999754" y="3958621"/>
            <a:ext cx="1258674" cy="217107"/>
          </a:xfrm>
          <a:prstGeom prst="rect">
            <a:avLst/>
          </a:prstGeom>
          <a:noFill/>
        </p:spPr>
        <p:txBody>
          <a:bodyPr wrap="square" lIns="0" tIns="0" rIns="0" bIns="0" rtlCol="0">
            <a:spAutoFit/>
          </a:bodyPr>
          <a:lstStyle/>
          <a:p>
            <a:pPr algn="ctr" defTabSz="457200"/>
            <a:r>
              <a:rPr lang="en-US" sz="1400" b="1" dirty="0">
                <a:solidFill>
                  <a:srgbClr val="0097DC"/>
                </a:solidFill>
              </a:rPr>
              <a:t>Pinzon</a:t>
            </a:r>
          </a:p>
        </p:txBody>
      </p:sp>
      <p:sp>
        <p:nvSpPr>
          <p:cNvPr id="28" name="TextBox 27"/>
          <p:cNvSpPr txBox="1"/>
          <p:nvPr/>
        </p:nvSpPr>
        <p:spPr>
          <a:xfrm>
            <a:off x="3366132" y="1928157"/>
            <a:ext cx="1258674" cy="217107"/>
          </a:xfrm>
          <a:prstGeom prst="rect">
            <a:avLst/>
          </a:prstGeom>
          <a:noFill/>
        </p:spPr>
        <p:txBody>
          <a:bodyPr wrap="square" lIns="0" tIns="0" rIns="0" bIns="0" rtlCol="0">
            <a:spAutoFit/>
          </a:bodyPr>
          <a:lstStyle/>
          <a:p>
            <a:pPr algn="ctr" defTabSz="457200"/>
            <a:r>
              <a:rPr lang="en-US" sz="1400" b="1" dirty="0">
                <a:solidFill>
                  <a:srgbClr val="0097DC"/>
                </a:solidFill>
              </a:rPr>
              <a:t>Denali</a:t>
            </a:r>
          </a:p>
        </p:txBody>
      </p:sp>
      <p:sp>
        <p:nvSpPr>
          <p:cNvPr id="29" name="TextBox 28"/>
          <p:cNvSpPr txBox="1"/>
          <p:nvPr/>
        </p:nvSpPr>
        <p:spPr>
          <a:xfrm>
            <a:off x="3366132" y="2198959"/>
            <a:ext cx="1577575" cy="523220"/>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DIY tools &amp; accessories</a:t>
            </a:r>
          </a:p>
          <a:p>
            <a:pPr defTabSz="457200"/>
            <a:endParaRPr lang="en-US" sz="1100" dirty="0">
              <a:solidFill>
                <a:schemeClr val="tx1">
                  <a:lumMod val="75000"/>
                  <a:lumOff val="25000"/>
                </a:schemeClr>
              </a:solidFill>
            </a:endParaRPr>
          </a:p>
        </p:txBody>
      </p:sp>
      <p:pic>
        <p:nvPicPr>
          <p:cNvPr id="30"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44601" y="2552836"/>
            <a:ext cx="1630139" cy="40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4946214" y="4330869"/>
            <a:ext cx="1438729" cy="215444"/>
          </a:xfrm>
          <a:prstGeom prst="rect">
            <a:avLst/>
          </a:prstGeom>
          <a:noFill/>
        </p:spPr>
        <p:txBody>
          <a:bodyPr wrap="square" lIns="0" tIns="0" rIns="0" bIns="0" rtlCol="0">
            <a:spAutoFit/>
          </a:bodyPr>
          <a:lstStyle/>
          <a:p>
            <a:pPr algn="ctr" defTabSz="457200"/>
            <a:r>
              <a:rPr lang="en-US" sz="1400" b="1" dirty="0">
                <a:solidFill>
                  <a:srgbClr val="0097DC"/>
                </a:solidFill>
              </a:rPr>
              <a:t>Amazon Basics</a:t>
            </a:r>
          </a:p>
        </p:txBody>
      </p:sp>
      <p:sp>
        <p:nvSpPr>
          <p:cNvPr id="32" name="TextBox 31"/>
          <p:cNvSpPr txBox="1"/>
          <p:nvPr/>
        </p:nvSpPr>
        <p:spPr>
          <a:xfrm>
            <a:off x="4351693" y="4561280"/>
            <a:ext cx="2632679" cy="846386"/>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Started in consumer electronics accessories and home and office supplies</a:t>
            </a:r>
          </a:p>
          <a:p>
            <a:pPr marL="285750" indent="-285750" defTabSz="457200">
              <a:buFontTx/>
              <a:buChar char="-"/>
            </a:pPr>
            <a:r>
              <a:rPr lang="en-US" sz="1100" dirty="0">
                <a:solidFill>
                  <a:schemeClr val="tx1">
                    <a:lumMod val="75000"/>
                    <a:lumOff val="25000"/>
                  </a:schemeClr>
                </a:solidFill>
              </a:rPr>
              <a:t>Expanded to general merchandise, including fitness, home &amp; pet supplies</a:t>
            </a:r>
          </a:p>
        </p:txBody>
      </p:sp>
      <p:sp>
        <p:nvSpPr>
          <p:cNvPr id="33" name="TextBox 32"/>
          <p:cNvSpPr txBox="1"/>
          <p:nvPr/>
        </p:nvSpPr>
        <p:spPr>
          <a:xfrm>
            <a:off x="6771006" y="1915004"/>
            <a:ext cx="1601610" cy="215444"/>
          </a:xfrm>
          <a:prstGeom prst="rect">
            <a:avLst/>
          </a:prstGeom>
          <a:noFill/>
        </p:spPr>
        <p:txBody>
          <a:bodyPr wrap="square" lIns="0" tIns="0" rIns="0" bIns="0" rtlCol="0">
            <a:spAutoFit/>
          </a:bodyPr>
          <a:lstStyle/>
          <a:p>
            <a:pPr algn="ctr" defTabSz="457200"/>
            <a:r>
              <a:rPr lang="en-US" sz="1400" b="1" dirty="0">
                <a:solidFill>
                  <a:srgbClr val="0097DC"/>
                </a:solidFill>
              </a:rPr>
              <a:t>Amazon Elements</a:t>
            </a:r>
          </a:p>
        </p:txBody>
      </p:sp>
      <p:sp>
        <p:nvSpPr>
          <p:cNvPr id="34" name="TextBox 33"/>
          <p:cNvSpPr txBox="1"/>
          <p:nvPr/>
        </p:nvSpPr>
        <p:spPr>
          <a:xfrm>
            <a:off x="6257943" y="2198959"/>
            <a:ext cx="2708334" cy="338554"/>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Premium-positioned baby wipes sold exclusively to Prime members</a:t>
            </a:r>
          </a:p>
        </p:txBody>
      </p:sp>
      <p:sp>
        <p:nvSpPr>
          <p:cNvPr id="35" name="TextBox 34"/>
          <p:cNvSpPr txBox="1"/>
          <p:nvPr/>
        </p:nvSpPr>
        <p:spPr>
          <a:xfrm>
            <a:off x="8347146" y="3719694"/>
            <a:ext cx="1438729" cy="215444"/>
          </a:xfrm>
          <a:prstGeom prst="rect">
            <a:avLst/>
          </a:prstGeom>
          <a:noFill/>
        </p:spPr>
        <p:txBody>
          <a:bodyPr wrap="square" lIns="0" tIns="0" rIns="0" bIns="0" rtlCol="0">
            <a:spAutoFit/>
          </a:bodyPr>
          <a:lstStyle/>
          <a:p>
            <a:pPr algn="ctr" defTabSz="457200"/>
            <a:r>
              <a:rPr lang="en-US" sz="1400" b="1" dirty="0">
                <a:solidFill>
                  <a:srgbClr val="0097DC"/>
                </a:solidFill>
              </a:rPr>
              <a:t>Amazon Fashion</a:t>
            </a:r>
          </a:p>
        </p:txBody>
      </p:sp>
      <p:sp>
        <p:nvSpPr>
          <p:cNvPr id="36" name="TextBox 35"/>
          <p:cNvSpPr txBox="1"/>
          <p:nvPr/>
        </p:nvSpPr>
        <p:spPr>
          <a:xfrm>
            <a:off x="7830241" y="3958621"/>
            <a:ext cx="2472538" cy="846386"/>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7 private label apparel lines: Franklin &amp; Freeman, Franklin Tailored, James &amp; Erin, Lark &amp; Ro, North Eleven, Scout + Ro, and Society New York</a:t>
            </a:r>
          </a:p>
        </p:txBody>
      </p:sp>
      <p:pic>
        <p:nvPicPr>
          <p:cNvPr id="3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65655" y="4839431"/>
            <a:ext cx="1037123" cy="79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20714565">
            <a:off x="7851302" y="4945194"/>
            <a:ext cx="118210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20987908">
            <a:off x="689814" y="4503828"/>
            <a:ext cx="799856" cy="70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Footer Placeholder 6"/>
          <p:cNvSpPr txBox="1">
            <a:spLocks/>
          </p:cNvSpPr>
          <p:nvPr/>
        </p:nvSpPr>
        <p:spPr>
          <a:xfrm>
            <a:off x="288925" y="5932488"/>
            <a:ext cx="5210175" cy="2288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spcBef>
                <a:spcPct val="20000"/>
              </a:spcBef>
              <a:defRPr/>
            </a:pPr>
            <a:r>
              <a:rPr lang="en-US" sz="800" dirty="0" smtClean="0">
                <a:solidFill>
                  <a:prstClr val="black"/>
                </a:solidFill>
              </a:rPr>
              <a:t>Source: Kantar Retail analysis; Company Website</a:t>
            </a:r>
            <a:endParaRPr lang="en-US" sz="800" dirty="0">
              <a:solidFill>
                <a:prstClr val="black"/>
              </a:solidFill>
            </a:endParaRPr>
          </a:p>
        </p:txBody>
      </p:sp>
      <p:sp>
        <p:nvSpPr>
          <p:cNvPr id="41" name="TextBox 40"/>
          <p:cNvSpPr txBox="1"/>
          <p:nvPr/>
        </p:nvSpPr>
        <p:spPr>
          <a:xfrm>
            <a:off x="9211492" y="2145264"/>
            <a:ext cx="1953974" cy="430887"/>
          </a:xfrm>
          <a:prstGeom prst="rect">
            <a:avLst/>
          </a:prstGeom>
          <a:noFill/>
        </p:spPr>
        <p:txBody>
          <a:bodyPr wrap="square" lIns="0" tIns="0" rIns="0" bIns="0" rtlCol="0">
            <a:spAutoFit/>
          </a:bodyPr>
          <a:lstStyle/>
          <a:p>
            <a:pPr algn="ctr" defTabSz="457200"/>
            <a:r>
              <a:rPr lang="en-US" sz="1400" b="1" dirty="0" smtClean="0">
                <a:solidFill>
                  <a:srgbClr val="0097DC"/>
                </a:solidFill>
              </a:rPr>
              <a:t>Happy Belly, Mama Bear and more…</a:t>
            </a:r>
            <a:endParaRPr lang="en-US" sz="1400" b="1" dirty="0">
              <a:solidFill>
                <a:srgbClr val="0097DC"/>
              </a:solidFill>
            </a:endParaRPr>
          </a:p>
        </p:txBody>
      </p:sp>
      <p:sp>
        <p:nvSpPr>
          <p:cNvPr id="42" name="TextBox 41"/>
          <p:cNvSpPr txBox="1"/>
          <p:nvPr/>
        </p:nvSpPr>
        <p:spPr>
          <a:xfrm>
            <a:off x="8952210" y="2599827"/>
            <a:ext cx="2472538" cy="677108"/>
          </a:xfrm>
          <a:prstGeom prst="rect">
            <a:avLst/>
          </a:prstGeom>
          <a:noFill/>
        </p:spPr>
        <p:txBody>
          <a:bodyPr wrap="square" lIns="0" tIns="0" rIns="0" bIns="0" rtlCol="0">
            <a:spAutoFit/>
          </a:bodyPr>
          <a:lstStyle/>
          <a:p>
            <a:pPr marL="285750" indent="-285750" defTabSz="457200">
              <a:buFontTx/>
              <a:buChar char="-"/>
            </a:pPr>
            <a:r>
              <a:rPr lang="en-US" sz="1100" dirty="0">
                <a:solidFill>
                  <a:schemeClr val="tx1">
                    <a:lumMod val="75000"/>
                    <a:lumOff val="25000"/>
                  </a:schemeClr>
                </a:solidFill>
              </a:rPr>
              <a:t>Opened multiple consumable brands for detergent, coffee, nuts and more all available exclusively to Prime members</a:t>
            </a:r>
          </a:p>
        </p:txBody>
      </p:sp>
      <p:pic>
        <p:nvPicPr>
          <p:cNvPr id="43"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9513662" y="1546378"/>
            <a:ext cx="609112" cy="57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234373" y="1604214"/>
            <a:ext cx="597936" cy="47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Image result for amazon logo"/>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t="36526" b="28710"/>
          <a:stretch/>
        </p:blipFill>
        <p:spPr bwMode="auto">
          <a:xfrm>
            <a:off x="10921828" y="283788"/>
            <a:ext cx="1005840" cy="3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4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7" grpId="0"/>
      <p:bldP spid="28" grpId="0"/>
      <p:bldP spid="29" grpId="0"/>
      <p:bldP spid="31" grpId="0"/>
      <p:bldP spid="32" grpId="0"/>
      <p:bldP spid="33" grpId="0"/>
      <p:bldP spid="34" grpId="0"/>
      <p:bldP spid="35" grpId="0"/>
      <p:bldP spid="36"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Has </a:t>
            </a:r>
            <a:r>
              <a:rPr lang="en-US" dirty="0"/>
              <a:t>H</a:t>
            </a:r>
            <a:r>
              <a:rPr lang="en-US" dirty="0" smtClean="0"/>
              <a:t>ad </a:t>
            </a:r>
            <a:r>
              <a:rPr lang="en-US" dirty="0"/>
              <a:t>B</a:t>
            </a:r>
            <a:r>
              <a:rPr lang="en-US" dirty="0" smtClean="0"/>
              <a:t>oth Successes and Missteps</a:t>
            </a:r>
            <a:endParaRPr lang="en-US" dirty="0"/>
          </a:p>
        </p:txBody>
      </p:sp>
      <p:sp>
        <p:nvSpPr>
          <p:cNvPr id="5" name="Text Placeholder 4"/>
          <p:cNvSpPr>
            <a:spLocks noGrp="1"/>
          </p:cNvSpPr>
          <p:nvPr>
            <p:ph type="body" sz="quarter" idx="14"/>
          </p:nvPr>
        </p:nvSpPr>
        <p:spPr/>
        <p:txBody>
          <a:bodyPr/>
          <a:lstStyle/>
          <a:p>
            <a:r>
              <a:rPr lang="en-US" dirty="0"/>
              <a:t>Source: Kantar Retail research and analysis; </a:t>
            </a:r>
            <a:r>
              <a:rPr lang="en-US" dirty="0" smtClean="0"/>
              <a:t>media reports; Amazon.com</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18</a:t>
            </a:fld>
            <a:endParaRPr lang="en-US" dirty="0"/>
          </a:p>
        </p:txBody>
      </p:sp>
      <p:pic>
        <p:nvPicPr>
          <p:cNvPr id="5124" name="Picture 4" descr="Image result for amazon elements diap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984250"/>
            <a:ext cx="4289425" cy="27697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324" y="4997199"/>
            <a:ext cx="4350693" cy="103704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7227" y="1232146"/>
            <a:ext cx="1243482" cy="2141552"/>
          </a:xfrm>
          <a:prstGeom prst="rect">
            <a:avLst/>
          </a:prstGeom>
          <a:noFill/>
          <a:ln w="19050">
            <a:solidFill>
              <a:srgbClr val="33338C"/>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9760" y="2506522"/>
            <a:ext cx="4324350" cy="120603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469747" y="912817"/>
            <a:ext cx="2449967" cy="73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534249" y="1286454"/>
            <a:ext cx="2534161" cy="1360623"/>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93884" y="3505023"/>
            <a:ext cx="1980581" cy="310885"/>
          </a:xfrm>
          <a:prstGeom prst="rect">
            <a:avLst/>
          </a:prstGeom>
          <a:noFill/>
          <a:ln w="19050">
            <a:solidFill>
              <a:srgbClr val="33338C"/>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Straight Connector 16"/>
          <p:cNvCxnSpPr>
            <a:stCxn id="11" idx="2"/>
          </p:cNvCxnSpPr>
          <p:nvPr/>
        </p:nvCxnSpPr>
        <p:spPr>
          <a:xfrm>
            <a:off x="5618968" y="3373698"/>
            <a:ext cx="0" cy="118625"/>
          </a:xfrm>
          <a:prstGeom prst="line">
            <a:avLst/>
          </a:prstGeom>
          <a:ln w="19050">
            <a:solidFill>
              <a:srgbClr val="33338C"/>
            </a:solidFill>
          </a:ln>
          <a:effectLst/>
        </p:spPr>
        <p:style>
          <a:lnRef idx="2">
            <a:schemeClr val="accent1"/>
          </a:lnRef>
          <a:fillRef idx="0">
            <a:schemeClr val="accent1"/>
          </a:fillRef>
          <a:effectRef idx="1">
            <a:schemeClr val="accent1"/>
          </a:effectRef>
          <a:fontRef idx="minor">
            <a:schemeClr val="tx1"/>
          </a:fontRef>
        </p:style>
      </p:cxnSp>
      <p:sp>
        <p:nvSpPr>
          <p:cNvPr id="18" name="Round Diagonal Corner Rectangle 17"/>
          <p:cNvSpPr/>
          <p:nvPr/>
        </p:nvSpPr>
        <p:spPr>
          <a:xfrm>
            <a:off x="6469747" y="1595309"/>
            <a:ext cx="2751958" cy="742915"/>
          </a:xfrm>
          <a:prstGeom prst="round2DiagRect">
            <a:avLst>
              <a:gd name="adj1" fmla="val 37505"/>
              <a:gd name="adj2" fmla="val 0"/>
            </a:avLst>
          </a:prstGeom>
          <a:solidFill>
            <a:schemeClr val="bg1">
              <a:lumMod val="8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200" dirty="0">
                <a:solidFill>
                  <a:schemeClr val="tx1">
                    <a:lumMod val="75000"/>
                    <a:lumOff val="25000"/>
                  </a:schemeClr>
                </a:solidFill>
              </a:rPr>
              <a:t>“From work dresses to weekend wear, our polished wardrobe essentials serve up effortless style”</a:t>
            </a:r>
          </a:p>
        </p:txBody>
      </p:sp>
      <p:sp>
        <p:nvSpPr>
          <p:cNvPr id="10" name="Rectangle 9"/>
          <p:cNvSpPr/>
          <p:nvPr/>
        </p:nvSpPr>
        <p:spPr>
          <a:xfrm>
            <a:off x="384175" y="3811746"/>
            <a:ext cx="4289425" cy="1217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lumMod val="75000"/>
                    <a:lumOff val="25000"/>
                  </a:schemeClr>
                </a:solidFill>
              </a:rPr>
              <a:t>Sustainable</a:t>
            </a:r>
          </a:p>
          <a:p>
            <a:pPr marL="285750" indent="-285750">
              <a:buFont typeface="Arial" panose="020B0604020202020204" pitchFamily="34" charset="0"/>
              <a:buChar char="•"/>
            </a:pPr>
            <a:r>
              <a:rPr lang="en-US" dirty="0">
                <a:solidFill>
                  <a:schemeClr val="tx1">
                    <a:lumMod val="75000"/>
                    <a:lumOff val="25000"/>
                  </a:schemeClr>
                </a:solidFill>
              </a:rPr>
              <a:t>Scannable packaging for more Info</a:t>
            </a:r>
          </a:p>
          <a:p>
            <a:pPr marL="285750" indent="-285750">
              <a:buFont typeface="Arial" panose="020B0604020202020204" pitchFamily="34" charset="0"/>
              <a:buChar char="•"/>
            </a:pPr>
            <a:r>
              <a:rPr lang="en-US" dirty="0">
                <a:solidFill>
                  <a:schemeClr val="tx1">
                    <a:lumMod val="75000"/>
                    <a:lumOff val="25000"/>
                  </a:schemeClr>
                </a:solidFill>
              </a:rPr>
              <a:t>Transparent</a:t>
            </a:r>
          </a:p>
          <a:p>
            <a:pPr marL="285750" indent="-285750">
              <a:buFont typeface="Arial" panose="020B0604020202020204" pitchFamily="34" charset="0"/>
              <a:buChar char="•"/>
            </a:pPr>
            <a:r>
              <a:rPr lang="en-US" dirty="0">
                <a:solidFill>
                  <a:schemeClr val="tx1">
                    <a:lumMod val="75000"/>
                    <a:lumOff val="25000"/>
                  </a:schemeClr>
                </a:solidFill>
              </a:rPr>
              <a:t>Sets precedent for future brands</a:t>
            </a:r>
          </a:p>
        </p:txBody>
      </p:sp>
      <p:pic>
        <p:nvPicPr>
          <p:cNvPr id="5125" name="Picture 5"/>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460999" y="3864360"/>
            <a:ext cx="5893269" cy="221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Image result for amazon logo"/>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36526" b="28710"/>
          <a:stretch/>
        </p:blipFill>
        <p:spPr bwMode="auto">
          <a:xfrm>
            <a:off x="10921828" y="283788"/>
            <a:ext cx="1005840" cy="3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fade">
                                      <p:cBhvr>
                                        <p:cTn id="3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Amazon’s Foray Into Consumables Takes an Experimental Approach</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02708074"/>
              </p:ext>
            </p:extLst>
          </p:nvPr>
        </p:nvGraphicFramePr>
        <p:xfrm>
          <a:off x="381000" y="1714500"/>
          <a:ext cx="4864101" cy="2070100"/>
        </p:xfrm>
        <a:graphic>
          <a:graphicData uri="http://schemas.openxmlformats.org/drawingml/2006/table">
            <a:tbl>
              <a:tblPr firstRow="1" bandRow="1">
                <a:tableStyleId>{5C22544A-7EE6-4342-B048-85BDC9FD1C3A}</a:tableStyleId>
              </a:tblPr>
              <a:tblGrid>
                <a:gridCol w="1621367"/>
                <a:gridCol w="1621367"/>
                <a:gridCol w="1621367"/>
              </a:tblGrid>
              <a:tr h="1320800">
                <a:tc>
                  <a:txBody>
                    <a:bodyPr/>
                    <a:lstStyle/>
                    <a:p>
                      <a:pPr algn="ctr"/>
                      <a:r>
                        <a:rPr lang="en-US" sz="1400" dirty="0" smtClean="0">
                          <a:solidFill>
                            <a:schemeClr val="tx1">
                              <a:lumMod val="50000"/>
                              <a:lumOff val="50000"/>
                            </a:schemeClr>
                          </a:solidFill>
                          <a:latin typeface="Aharoni" panose="02010803020104030203" pitchFamily="2" charset="-79"/>
                          <a:cs typeface="Aharoni" panose="02010803020104030203" pitchFamily="2" charset="-79"/>
                        </a:rPr>
                        <a:t>Summer</a:t>
                      </a:r>
                      <a:endParaRPr lang="en-US" sz="1400" dirty="0">
                        <a:solidFill>
                          <a:schemeClr val="tx1">
                            <a:lumMod val="50000"/>
                            <a:lumOff val="50000"/>
                          </a:schemeClr>
                        </a:solidFill>
                        <a:latin typeface="Aharoni" panose="02010803020104030203" pitchFamily="2" charset="-79"/>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lumMod val="50000"/>
                              <a:lumOff val="50000"/>
                            </a:schemeClr>
                          </a:solidFill>
                          <a:latin typeface="Aharoni" panose="02010803020104030203" pitchFamily="2" charset="-79"/>
                          <a:ea typeface="+mn-ea"/>
                          <a:cs typeface="Aharoni" panose="02010803020104030203" pitchFamily="2" charset="-79"/>
                        </a:rPr>
                        <a:t>Summer</a:t>
                      </a:r>
                      <a:endParaRPr lang="en-US" sz="1400" b="1" kern="1200" dirty="0">
                        <a:solidFill>
                          <a:schemeClr val="tx1">
                            <a:lumMod val="50000"/>
                            <a:lumOff val="50000"/>
                          </a:schemeClr>
                        </a:solidFill>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lumMod val="50000"/>
                              <a:lumOff val="50000"/>
                            </a:schemeClr>
                          </a:solidFill>
                          <a:latin typeface="Aharoni" panose="02010803020104030203" pitchFamily="2" charset="-79"/>
                          <a:ea typeface="+mn-ea"/>
                          <a:cs typeface="Aharoni" panose="02010803020104030203" pitchFamily="2" charset="-79"/>
                        </a:rPr>
                        <a:t>Fall</a:t>
                      </a:r>
                      <a:endParaRPr lang="en-US" sz="1400" b="1" kern="1200" dirty="0">
                        <a:solidFill>
                          <a:schemeClr val="tx1">
                            <a:lumMod val="50000"/>
                            <a:lumOff val="50000"/>
                          </a:schemeClr>
                        </a:solidFill>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9300">
                <a:tc>
                  <a:txBody>
                    <a:bodyPr/>
                    <a:lstStyle/>
                    <a:p>
                      <a:pPr marL="0" indent="0">
                        <a:buFontTx/>
                        <a:buNone/>
                      </a:pPr>
                      <a:r>
                        <a:rPr lang="en-US" sz="1400" dirty="0" smtClean="0"/>
                        <a:t>Organic</a:t>
                      </a:r>
                      <a:r>
                        <a:rPr lang="en-US" sz="1400" baseline="0" dirty="0" smtClean="0"/>
                        <a:t> Baby Food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t>Coffee</a:t>
                      </a:r>
                    </a:p>
                    <a:p>
                      <a:pPr marL="285750" indent="-285750">
                        <a:buFont typeface="Arial" panose="020B0604020202020204" pitchFamily="34" charset="0"/>
                        <a:buChar char="•"/>
                      </a:pPr>
                      <a:r>
                        <a:rPr lang="en-US" sz="1400" dirty="0" smtClean="0"/>
                        <a:t>Nuts</a:t>
                      </a:r>
                    </a:p>
                    <a:p>
                      <a:pPr marL="285750" indent="-285750">
                        <a:buFont typeface="Arial" panose="020B0604020202020204" pitchFamily="34" charset="0"/>
                        <a:buChar char="•"/>
                      </a:pPr>
                      <a:r>
                        <a:rPr lang="en-US" sz="1400" dirty="0" smtClean="0"/>
                        <a:t>Trail Mix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dirty="0" smtClean="0"/>
                        <a:t>Sustainable Laundry</a:t>
                      </a:r>
                      <a:r>
                        <a:rPr lang="en-US" sz="1400" baseline="0" dirty="0" smtClean="0"/>
                        <a:t> Detergent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 Placeholder 4"/>
          <p:cNvSpPr>
            <a:spLocks noGrp="1"/>
          </p:cNvSpPr>
          <p:nvPr>
            <p:ph type="body" sz="quarter" idx="14"/>
          </p:nvPr>
        </p:nvSpPr>
        <p:spPr/>
        <p:txBody>
          <a:bodyPr/>
          <a:lstStyle/>
          <a:p>
            <a:r>
              <a:rPr lang="en-US" dirty="0" smtClean="0"/>
              <a:t>Source: Kantar Retail research and analysis; company reports; Amazon.com</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19</a:t>
            </a:fld>
            <a:endParaRPr lang="en-US"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995"/>
          <a:stretch/>
        </p:blipFill>
        <p:spPr bwMode="auto">
          <a:xfrm>
            <a:off x="639450" y="1985962"/>
            <a:ext cx="1075050" cy="101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6075" y="5600700"/>
            <a:ext cx="11579225" cy="406400"/>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These brands are a long-term threat as Amazon further test private label waters in more categories to discover the best method of building equity.</a:t>
            </a: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4587" y="2017141"/>
            <a:ext cx="1221713" cy="96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6923" y="2080641"/>
            <a:ext cx="1351284" cy="86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73304" y="1378774"/>
            <a:ext cx="4480722" cy="376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lumOff val="50000"/>
                  </a:schemeClr>
                </a:solidFill>
                <a:latin typeface="Aharoni" panose="02010803020104030203" pitchFamily="2" charset="-79"/>
                <a:cs typeface="Aharoni" panose="02010803020104030203" pitchFamily="2" charset="-79"/>
              </a:rPr>
              <a:t>New brands this year and beyond…</a:t>
            </a:r>
            <a:endParaRPr lang="en-US"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25" name="Rectangle 24"/>
          <p:cNvSpPr/>
          <p:nvPr/>
        </p:nvSpPr>
        <p:spPr>
          <a:xfrm>
            <a:off x="5397498" y="3632201"/>
            <a:ext cx="3324805" cy="457884"/>
          </a:xfrm>
          <a:prstGeom prst="rect">
            <a:avLst/>
          </a:prstGeom>
          <a:solidFill>
            <a:schemeClr val="bg1">
              <a:lumMod val="8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These brands could transition to Amazon </a:t>
            </a:r>
            <a:r>
              <a:rPr lang="en-US" sz="1200" dirty="0" smtClean="0">
                <a:solidFill>
                  <a:schemeClr val="tx1">
                    <a:lumMod val="75000"/>
                    <a:lumOff val="25000"/>
                  </a:schemeClr>
                </a:solidFill>
              </a:rPr>
              <a:t>Elements or </a:t>
            </a:r>
            <a:r>
              <a:rPr lang="en-US" sz="1200" dirty="0">
                <a:solidFill>
                  <a:schemeClr val="tx1">
                    <a:lumMod val="75000"/>
                    <a:lumOff val="25000"/>
                  </a:schemeClr>
                </a:solidFill>
              </a:rPr>
              <a:t>remain brands in their own right</a:t>
            </a:r>
          </a:p>
        </p:txBody>
      </p:sp>
      <p:sp>
        <p:nvSpPr>
          <p:cNvPr id="13" name="Right Brace 12"/>
          <p:cNvSpPr/>
          <p:nvPr/>
        </p:nvSpPr>
        <p:spPr>
          <a:xfrm flipH="1">
            <a:off x="5448299" y="1854201"/>
            <a:ext cx="876300" cy="1351201"/>
          </a:xfrm>
          <a:prstGeom prst="rightBrace">
            <a:avLst>
              <a:gd name="adj1" fmla="val 29422"/>
              <a:gd name="adj2" fmla="val 2553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 name="Picture 3" descr="C:\Users\KooA\Desktop\Working folder\Global\2016-12 KRIF Global trends\Private Brands with Tim\from Meaghan\2016-11_Happy Belly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198" y="4128184"/>
            <a:ext cx="3337505" cy="14498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75398" y="2810115"/>
            <a:ext cx="25050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8880473" y="1252504"/>
            <a:ext cx="2672306" cy="1351786"/>
          </a:xfrm>
          <a:prstGeom prst="ellipse">
            <a:avLst/>
          </a:pr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New brands could means opportunity for co-branding for suppliers</a:t>
            </a:r>
          </a:p>
        </p:txBody>
      </p:sp>
      <p:pic>
        <p:nvPicPr>
          <p:cNvPr id="35" name="Picture 11"/>
          <p:cNvPicPr>
            <a:picLocks noChangeAspect="1" noChangeArrowheads="1"/>
          </p:cNvPicPr>
          <p:nvPr/>
        </p:nvPicPr>
        <p:blipFill rotWithShape="1">
          <a:blip r:embed="rId8"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078950" y="1492059"/>
            <a:ext cx="858074" cy="92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69439" y="1556632"/>
            <a:ext cx="649353" cy="85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1"/>
          <p:cNvPicPr>
            <a:picLocks noChangeAspect="1" noChangeArrowheads="1"/>
          </p:cNvPicPr>
          <p:nvPr/>
        </p:nvPicPr>
        <p:blipFill rotWithShape="1">
          <a:blip r:embed="rId10"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894116" y="1566861"/>
            <a:ext cx="920641" cy="94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nip Diagonal Corner Rectangle 14"/>
          <p:cNvSpPr/>
          <p:nvPr/>
        </p:nvSpPr>
        <p:spPr>
          <a:xfrm>
            <a:off x="7213612" y="2677346"/>
            <a:ext cx="1457891" cy="216421"/>
          </a:xfrm>
          <a:prstGeom prst="snip2DiagRect">
            <a:avLst>
              <a:gd name="adj1" fmla="val 0"/>
              <a:gd name="adj2" fmla="val 36796"/>
            </a:avLst>
          </a:prstGeom>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Consolidation</a:t>
            </a:r>
          </a:p>
        </p:txBody>
      </p:sp>
      <p:sp>
        <p:nvSpPr>
          <p:cNvPr id="41" name="Snip Diagonal Corner Rectangle 40"/>
          <p:cNvSpPr/>
          <p:nvPr/>
        </p:nvSpPr>
        <p:spPr>
          <a:xfrm>
            <a:off x="6714170" y="1132359"/>
            <a:ext cx="1457890" cy="216421"/>
          </a:xfrm>
          <a:prstGeom prst="snip2DiagRect">
            <a:avLst>
              <a:gd name="adj1" fmla="val 0"/>
              <a:gd name="adj2" fmla="val 36796"/>
            </a:avLst>
          </a:prstGeom>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Differentiation</a:t>
            </a:r>
            <a:endParaRPr lang="en-US" sz="1400" dirty="0"/>
          </a:p>
        </p:txBody>
      </p:sp>
      <p:sp>
        <p:nvSpPr>
          <p:cNvPr id="12" name="Oval 11"/>
          <p:cNvSpPr/>
          <p:nvPr/>
        </p:nvSpPr>
        <p:spPr>
          <a:xfrm>
            <a:off x="9461500" y="2435172"/>
            <a:ext cx="2603500" cy="1351786"/>
          </a:xfrm>
          <a:prstGeom prst="ellipse">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Amazon currently only stocks about 10 Happy Belly and 3 Mama Bear SKUs. </a:t>
            </a:r>
          </a:p>
        </p:txBody>
      </p:sp>
      <p:pic>
        <p:nvPicPr>
          <p:cNvPr id="4107" name="Picture 11"/>
          <p:cNvPicPr>
            <a:picLocks noChangeAspect="1" noChangeArrowheads="1"/>
          </p:cNvPicPr>
          <p:nvPr/>
        </p:nvPicPr>
        <p:blipFill rotWithShape="1">
          <a:blip r:embed="rId11"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a:ext>
            </a:extLst>
          </a:blip>
          <a:srcRect/>
          <a:stretch/>
        </p:blipFill>
        <p:spPr bwMode="auto">
          <a:xfrm>
            <a:off x="6364730" y="1408935"/>
            <a:ext cx="919916" cy="88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1"/>
          <p:cNvPicPr>
            <a:picLocks noChangeAspect="1" noChangeArrowheads="1"/>
          </p:cNvPicPr>
          <p:nvPr/>
        </p:nvPicPr>
        <p:blipFill rotWithShape="1">
          <a:blip r:embed="rId1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6706235" y="1779778"/>
            <a:ext cx="597024" cy="7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ound Diagonal Corner Rectangle 41"/>
          <p:cNvSpPr/>
          <p:nvPr/>
        </p:nvSpPr>
        <p:spPr>
          <a:xfrm>
            <a:off x="346076" y="3861144"/>
            <a:ext cx="4899024" cy="1625256"/>
          </a:xfrm>
          <a:prstGeom prst="round2DiagRect">
            <a:avLst>
              <a:gd name="adj1" fmla="val 37505"/>
              <a:gd name="adj2"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All of these newer brands are exclusive to Prime members and can be seen as additional feeders for membership renewals. At this point, they represent a shift away from “Amazon” branding but maintain the same focus on quality, sustainability, sourcing, and transparency that has marked other PLs.</a:t>
            </a:r>
          </a:p>
        </p:txBody>
      </p:sp>
      <p:pic>
        <p:nvPicPr>
          <p:cNvPr id="43" name="Picture 3" descr="C:\Users\KooA\Desktop\Working folder\Global\2016-12 KRIF Global trends\Private Brands with Tim\from Meaghan\2016-11_Mama Bear 2.PN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880473" y="4128183"/>
            <a:ext cx="2865983" cy="14498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amazon logo"/>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t="36526" b="28710"/>
          <a:stretch/>
        </p:blipFill>
        <p:spPr bwMode="auto">
          <a:xfrm>
            <a:off x="10921828" y="283788"/>
            <a:ext cx="1005840" cy="3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4497E4-7F62-4A38-9641-7F7D91FE09B5}" type="slidenum">
              <a:rPr lang="en-US" smtClean="0"/>
              <a:pPr/>
              <a:t>2</a:t>
            </a:fld>
            <a:endParaRPr lang="en-US" dirty="0"/>
          </a:p>
        </p:txBody>
      </p:sp>
    </p:spTree>
    <p:extLst>
      <p:ext uri="{BB962C8B-B14F-4D97-AF65-F5344CB8AC3E}">
        <p14:creationId xmlns:p14="http://schemas.microsoft.com/office/powerpoint/2010/main" val="348103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Kirkland Signature Is Always Evolving To Maximize Value and Quality</a:t>
            </a:r>
            <a:endParaRPr lang="en-US" dirty="0"/>
          </a:p>
        </p:txBody>
      </p:sp>
      <p:sp>
        <p:nvSpPr>
          <p:cNvPr id="9" name="Text Placeholder 8"/>
          <p:cNvSpPr>
            <a:spLocks noGrp="1"/>
          </p:cNvSpPr>
          <p:nvPr>
            <p:ph type="body" sz="quarter" idx="14"/>
          </p:nvPr>
        </p:nvSpPr>
        <p:spPr/>
        <p:txBody>
          <a:bodyPr/>
          <a:lstStyle/>
          <a:p>
            <a:r>
              <a:rPr lang="en-US" dirty="0"/>
              <a:t>Source: mypbrand.com; Costco </a:t>
            </a:r>
            <a:r>
              <a:rPr lang="en-US" dirty="0" smtClean="0"/>
              <a:t>publications</a:t>
            </a:r>
            <a:endParaRPr lang="en-US" dirty="0"/>
          </a:p>
        </p:txBody>
      </p:sp>
      <p:sp>
        <p:nvSpPr>
          <p:cNvPr id="3" name="Slide Number Placeholder 2"/>
          <p:cNvSpPr>
            <a:spLocks noGrp="1"/>
          </p:cNvSpPr>
          <p:nvPr>
            <p:ph type="sldNum" sz="quarter" idx="12"/>
          </p:nvPr>
        </p:nvSpPr>
        <p:spPr/>
        <p:txBody>
          <a:bodyPr/>
          <a:lstStyle/>
          <a:p>
            <a:pPr>
              <a:spcBef>
                <a:spcPct val="20000"/>
              </a:spcBef>
              <a:buFont typeface="Arial"/>
              <a:buNone/>
            </a:pPr>
            <a:fld id="{D06453FD-EBAD-E243-B59F-73FA6678EEF9}" type="slidenum">
              <a:rPr lang="en-GB">
                <a:solidFill>
                  <a:schemeClr val="tx2"/>
                </a:solidFill>
              </a:rPr>
              <a:pPr>
                <a:spcBef>
                  <a:spcPct val="20000"/>
                </a:spcBef>
                <a:buFont typeface="Arial"/>
                <a:buNone/>
              </a:pPr>
              <a:t>20</a:t>
            </a:fld>
            <a:endParaRPr lang="en-GB" dirty="0">
              <a:solidFill>
                <a:schemeClr val="tx2"/>
              </a:solidFill>
            </a:endParaRPr>
          </a:p>
        </p:txBody>
      </p:sp>
      <p:sp>
        <p:nvSpPr>
          <p:cNvPr id="21" name="Text Placeholder 4"/>
          <p:cNvSpPr txBox="1">
            <a:spLocks/>
          </p:cNvSpPr>
          <p:nvPr/>
        </p:nvSpPr>
        <p:spPr>
          <a:xfrm>
            <a:off x="6096000" y="6446521"/>
            <a:ext cx="4663440" cy="182880"/>
          </a:xfrm>
          <a:prstGeom prst="rect">
            <a:avLst/>
          </a:prstGeom>
        </p:spPr>
        <p:txBody>
          <a:bodyPr vert="horz" lIns="0" tIns="0" rIns="0" bIns="0" rtlCol="0" anchor="ctr">
            <a:normAutofit/>
          </a:bodyPr>
          <a:lstStyle>
            <a:lvl1pPr marL="166688" indent="-166688"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1pPr>
            <a:lvl2pPr marL="344488" indent="-171450"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2pPr>
            <a:lvl3pPr marL="511175" indent="-1698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3pPr>
            <a:lvl4pPr marL="688975" indent="-169863"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914400" indent="-1698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dirty="0"/>
          </a:p>
        </p:txBody>
      </p:sp>
      <p:pic>
        <p:nvPicPr>
          <p:cNvPr id="2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04568" y="1074040"/>
            <a:ext cx="2512532" cy="184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11454" y="3467122"/>
            <a:ext cx="1695971" cy="220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73027" y="1087469"/>
            <a:ext cx="1572826" cy="198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7304566" y="3138164"/>
            <a:ext cx="2447505" cy="3542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lumMod val="75000"/>
                    <a:lumOff val="25000"/>
                  </a:schemeClr>
                </a:solidFill>
              </a:rPr>
              <a:t>Items are continuously being improved in regards to price, formulation, and packaging</a:t>
            </a:r>
          </a:p>
        </p:txBody>
      </p:sp>
      <p:sp>
        <p:nvSpPr>
          <p:cNvPr id="33" name="Rectangle 32"/>
          <p:cNvSpPr/>
          <p:nvPr/>
        </p:nvSpPr>
        <p:spPr>
          <a:xfrm>
            <a:off x="9752072" y="3087378"/>
            <a:ext cx="2014736" cy="3404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lumMod val="75000"/>
                    <a:lumOff val="25000"/>
                  </a:schemeClr>
                </a:solidFill>
              </a:rPr>
              <a:t>KS Bath Tissue is the best selling item at Costco</a:t>
            </a:r>
          </a:p>
        </p:txBody>
      </p:sp>
      <p:pic>
        <p:nvPicPr>
          <p:cNvPr id="3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04567" y="3729945"/>
            <a:ext cx="2375259" cy="193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 name="Picture 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4271" y="1074040"/>
            <a:ext cx="3365117" cy="18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388" y="1087471"/>
            <a:ext cx="1519634" cy="2050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rPr>
              <a:t>Costco sold $3.5 million on its first Single’s Day in China through Alibaba, helped by the wide brand recognition KS had among Chinese shoppers in advance of the site’s 2014 launch</a:t>
            </a:r>
          </a:p>
        </p:txBody>
      </p:sp>
      <p:pic>
        <p:nvPicPr>
          <p:cNvPr id="8197" name="Picture 5" descr="R:\North America\USA\Costco\Costco\Images\Store photos\2016\2016-06-29_Costco, Nashua, NH\Costco (6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8198" y="2308790"/>
            <a:ext cx="1586133" cy="1189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North America\USA\Costco\Costco\Images\Store photos\2016\2016-06-29_Costco, Nashua, NH\Costco (8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68200" y="3544819"/>
            <a:ext cx="1586132" cy="118959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North America\USA\Costco\Costco\Images\Store photos\2016\2016-06-21_Costco, Dedham, MA\IMG_1913.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701"/>
          <a:stretch/>
        </p:blipFill>
        <p:spPr bwMode="auto">
          <a:xfrm rot="5400000">
            <a:off x="1722085" y="3248010"/>
            <a:ext cx="2388654" cy="178595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North America\USA\Costco\Costco\Images\Store photos\2014\2014-1-10 Costco, Avon, MA\2014-1-10 Costco, Avon, MA (11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44271" y="2947078"/>
            <a:ext cx="1400241" cy="2388655"/>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R:\North America\USA\Costco\Costco\Images\Store photos\2016\2016-10-5 Costco, Hudson, NH\Costco (56).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68198" y="4773112"/>
            <a:ext cx="1586134" cy="11896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R:\North America\USA\Costco\Costco\Images\Store photos\2016\2016-10-5 Costco, Hudson, NH\Costco (73).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368199" y="1087470"/>
            <a:ext cx="1586133" cy="11896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44271" y="5349699"/>
            <a:ext cx="3723693" cy="626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lumMod val="75000"/>
                    <a:lumOff val="25000"/>
                  </a:schemeClr>
                </a:solidFill>
              </a:rPr>
              <a:t>KS is well-known both for the occasional uber-premium products like a $600 bottle of Glenlivet and high quality products in bulk such a men’s shirts.</a:t>
            </a:r>
            <a:endParaRPr lang="en-US" sz="1200" dirty="0">
              <a:solidFill>
                <a:schemeClr val="tx1">
                  <a:lumMod val="75000"/>
                  <a:lumOff val="25000"/>
                </a:schemeClr>
              </a:solidFill>
            </a:endParaRPr>
          </a:p>
        </p:txBody>
      </p:sp>
      <p:sp>
        <p:nvSpPr>
          <p:cNvPr id="28" name="Rectangle 27"/>
          <p:cNvSpPr/>
          <p:nvPr/>
        </p:nvSpPr>
        <p:spPr>
          <a:xfrm>
            <a:off x="3891519" y="3325892"/>
            <a:ext cx="1476681" cy="2340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lumMod val="75000"/>
                    <a:lumOff val="25000"/>
                  </a:schemeClr>
                </a:solidFill>
              </a:rPr>
              <a:t>KS expands into any category where there is an opportunity and embodies the Costco brand. Members trust KS products to be high-quality, well-priced, and relevant to their lives.  </a:t>
            </a:r>
            <a:endParaRPr lang="en-US" sz="1200" dirty="0">
              <a:solidFill>
                <a:schemeClr val="tx1">
                  <a:lumMod val="75000"/>
                  <a:lumOff val="25000"/>
                </a:schemeClr>
              </a:solidFill>
            </a:endParaRPr>
          </a:p>
        </p:txBody>
      </p:sp>
      <p:pic>
        <p:nvPicPr>
          <p:cNvPr id="25" name="Picture 2" descr="Image result for costco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768461" y="226219"/>
            <a:ext cx="1163189"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0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 Club: Revamping </a:t>
            </a:r>
            <a:r>
              <a:rPr lang="en-US" dirty="0"/>
              <a:t>Private Label – An Opportunity and Threat</a:t>
            </a:r>
            <a:br>
              <a:rPr lang="en-US" dirty="0"/>
            </a:br>
            <a:endParaRPr lang="en-US" dirty="0"/>
          </a:p>
        </p:txBody>
      </p:sp>
      <p:sp>
        <p:nvSpPr>
          <p:cNvPr id="5" name="Text Placeholder 4"/>
          <p:cNvSpPr>
            <a:spLocks noGrp="1"/>
          </p:cNvSpPr>
          <p:nvPr>
            <p:ph type="body" sz="quarter" idx="14"/>
          </p:nvPr>
        </p:nvSpPr>
        <p:spPr/>
        <p:txBody>
          <a:bodyPr/>
          <a:lstStyle/>
          <a:p>
            <a:r>
              <a:rPr lang="en-US" dirty="0"/>
              <a:t>Source: Kantar Retail research and analysis, company </a:t>
            </a:r>
            <a:r>
              <a:rPr lang="en-US" dirty="0" smtClean="0"/>
              <a:t>reports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21</a:t>
            </a:fld>
            <a:endParaRPr lang="en-US" dirty="0"/>
          </a:p>
        </p:txBody>
      </p:sp>
      <p:sp>
        <p:nvSpPr>
          <p:cNvPr id="9" name="Rectangle 8"/>
          <p:cNvSpPr/>
          <p:nvPr/>
        </p:nvSpPr>
        <p:spPr>
          <a:xfrm>
            <a:off x="2051705" y="5066323"/>
            <a:ext cx="8435226" cy="791171"/>
          </a:xfrm>
          <a:prstGeom prst="rect">
            <a:avLst/>
          </a:prstGeom>
          <a:gradFill flip="none" rotWithShape="1">
            <a:gsLst>
              <a:gs pos="0">
                <a:schemeClr val="accent1"/>
              </a:gs>
              <a:gs pos="100000">
                <a:schemeClr val="accent1">
                  <a:alpha val="3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sp>
        <p:nvSpPr>
          <p:cNvPr id="10" name="Pentagon 9"/>
          <p:cNvSpPr/>
          <p:nvPr/>
        </p:nvSpPr>
        <p:spPr>
          <a:xfrm rot="5400000">
            <a:off x="1820211" y="4970832"/>
            <a:ext cx="462988" cy="190982"/>
          </a:xfrm>
          <a:prstGeom prst="homePlat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sp>
        <p:nvSpPr>
          <p:cNvPr id="11" name="Pentagon 10"/>
          <p:cNvSpPr/>
          <p:nvPr/>
        </p:nvSpPr>
        <p:spPr>
          <a:xfrm rot="5400000">
            <a:off x="4317797" y="4970832"/>
            <a:ext cx="462988" cy="190982"/>
          </a:xfrm>
          <a:prstGeom prst="homePlat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cxnSp>
        <p:nvCxnSpPr>
          <p:cNvPr id="12" name="Straight Connector 11"/>
          <p:cNvCxnSpPr/>
          <p:nvPr/>
        </p:nvCxnSpPr>
        <p:spPr>
          <a:xfrm flipH="1">
            <a:off x="2051705" y="5315179"/>
            <a:ext cx="1" cy="55389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Pentagon 12"/>
          <p:cNvSpPr/>
          <p:nvPr/>
        </p:nvSpPr>
        <p:spPr>
          <a:xfrm rot="5400000">
            <a:off x="10255437" y="4988194"/>
            <a:ext cx="462988" cy="190982"/>
          </a:xfrm>
          <a:prstGeom prst="homePlat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sp>
        <p:nvSpPr>
          <p:cNvPr id="14" name="Pentagon 13"/>
          <p:cNvSpPr/>
          <p:nvPr/>
        </p:nvSpPr>
        <p:spPr>
          <a:xfrm rot="5400000">
            <a:off x="6172252" y="4970832"/>
            <a:ext cx="462988" cy="190982"/>
          </a:xfrm>
          <a:prstGeom prst="homePlat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cxnSp>
        <p:nvCxnSpPr>
          <p:cNvPr id="15" name="Straight Connector 14"/>
          <p:cNvCxnSpPr/>
          <p:nvPr/>
        </p:nvCxnSpPr>
        <p:spPr>
          <a:xfrm flipH="1">
            <a:off x="4549291" y="5315179"/>
            <a:ext cx="1" cy="55389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6398923" y="5297817"/>
            <a:ext cx="1" cy="55389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0494592" y="5332541"/>
            <a:ext cx="1" cy="55389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949444" y="4170479"/>
            <a:ext cx="2053461" cy="826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smtClean="0">
                <a:solidFill>
                  <a:schemeClr val="tx1">
                    <a:lumMod val="75000"/>
                    <a:lumOff val="25000"/>
                  </a:schemeClr>
                </a:solidFill>
              </a:rPr>
              <a:t>573 items</a:t>
            </a:r>
          </a:p>
          <a:p>
            <a:pPr marL="285750" indent="-285750">
              <a:buFont typeface="Arial" panose="020B0604020202020204" pitchFamily="34" charset="0"/>
              <a:buChar char="•"/>
            </a:pPr>
            <a:r>
              <a:rPr lang="en-US" sz="1200" dirty="0" smtClean="0">
                <a:solidFill>
                  <a:schemeClr val="tx1">
                    <a:lumMod val="75000"/>
                    <a:lumOff val="25000"/>
                  </a:schemeClr>
                </a:solidFill>
              </a:rPr>
              <a:t>12 brands</a:t>
            </a:r>
          </a:p>
          <a:p>
            <a:pPr marL="285750" indent="-285750">
              <a:buFont typeface="Arial" panose="020B0604020202020204" pitchFamily="34" charset="0"/>
              <a:buChar char="•"/>
            </a:pPr>
            <a:r>
              <a:rPr lang="en-US" sz="1200" dirty="0" smtClean="0">
                <a:solidFill>
                  <a:schemeClr val="tx1">
                    <a:lumMod val="75000"/>
                    <a:lumOff val="25000"/>
                  </a:schemeClr>
                </a:solidFill>
              </a:rPr>
              <a:t>166 Member’s Mark </a:t>
            </a:r>
          </a:p>
        </p:txBody>
      </p:sp>
      <p:sp>
        <p:nvSpPr>
          <p:cNvPr id="19" name="Rectangle 18"/>
          <p:cNvSpPr/>
          <p:nvPr/>
        </p:nvSpPr>
        <p:spPr>
          <a:xfrm>
            <a:off x="4453801" y="4001461"/>
            <a:ext cx="1666948" cy="995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smtClean="0">
                <a:solidFill>
                  <a:schemeClr val="tx1">
                    <a:lumMod val="75000"/>
                    <a:lumOff val="25000"/>
                  </a:schemeClr>
                </a:solidFill>
              </a:rPr>
              <a:t>Chandra Holt announces changes</a:t>
            </a:r>
          </a:p>
          <a:p>
            <a:pPr marL="285750" indent="-285750">
              <a:buFont typeface="Arial" panose="020B0604020202020204" pitchFamily="34" charset="0"/>
              <a:buChar char="•"/>
            </a:pPr>
            <a:r>
              <a:rPr lang="en-US" sz="1200" dirty="0" smtClean="0">
                <a:solidFill>
                  <a:schemeClr val="tx1">
                    <a:lumMod val="75000"/>
                    <a:lumOff val="25000"/>
                  </a:schemeClr>
                </a:solidFill>
              </a:rPr>
              <a:t>Double PL team from 30 to 60</a:t>
            </a:r>
          </a:p>
        </p:txBody>
      </p:sp>
      <p:sp>
        <p:nvSpPr>
          <p:cNvPr id="20" name="Rectangle 19"/>
          <p:cNvSpPr/>
          <p:nvPr/>
        </p:nvSpPr>
        <p:spPr>
          <a:xfrm>
            <a:off x="6411646" y="4272078"/>
            <a:ext cx="1787241" cy="7132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smtClean="0">
                <a:solidFill>
                  <a:schemeClr val="tx1">
                    <a:lumMod val="75000"/>
                    <a:lumOff val="25000"/>
                  </a:schemeClr>
                </a:solidFill>
              </a:rPr>
              <a:t>Have added 300 Member’s Mark items</a:t>
            </a:r>
          </a:p>
        </p:txBody>
      </p:sp>
      <p:sp>
        <p:nvSpPr>
          <p:cNvPr id="21" name="Rectangle 20"/>
          <p:cNvSpPr/>
          <p:nvPr/>
        </p:nvSpPr>
        <p:spPr>
          <a:xfrm>
            <a:off x="8273961" y="3989888"/>
            <a:ext cx="2009886" cy="995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smtClean="0">
                <a:solidFill>
                  <a:schemeClr val="tx1">
                    <a:lumMod val="75000"/>
                    <a:lumOff val="25000"/>
                  </a:schemeClr>
                </a:solidFill>
              </a:rPr>
              <a:t>Have added 300 Member’s </a:t>
            </a:r>
            <a:r>
              <a:rPr lang="en-US" sz="1200" dirty="0">
                <a:solidFill>
                  <a:schemeClr val="tx1">
                    <a:lumMod val="75000"/>
                    <a:lumOff val="25000"/>
                  </a:schemeClr>
                </a:solidFill>
              </a:rPr>
              <a:t>M</a:t>
            </a:r>
            <a:r>
              <a:rPr lang="en-US" sz="1200" dirty="0" smtClean="0">
                <a:solidFill>
                  <a:schemeClr val="tx1">
                    <a:lumMod val="75000"/>
                    <a:lumOff val="25000"/>
                  </a:schemeClr>
                </a:solidFill>
              </a:rPr>
              <a:t>ark items</a:t>
            </a:r>
          </a:p>
          <a:p>
            <a:pPr marL="285750" indent="-285750">
              <a:buFont typeface="Arial" panose="020B0604020202020204" pitchFamily="34" charset="0"/>
              <a:buChar char="•"/>
            </a:pPr>
            <a:r>
              <a:rPr lang="en-US" sz="1200" dirty="0" smtClean="0">
                <a:solidFill>
                  <a:schemeClr val="tx1">
                    <a:lumMod val="75000"/>
                    <a:lumOff val="25000"/>
                  </a:schemeClr>
                </a:solidFill>
              </a:rPr>
              <a:t>Total of 770 Member’s Mark items, no other private labels</a:t>
            </a:r>
          </a:p>
        </p:txBody>
      </p:sp>
      <p:sp>
        <p:nvSpPr>
          <p:cNvPr id="23" name="Rectangle 22"/>
          <p:cNvSpPr/>
          <p:nvPr/>
        </p:nvSpPr>
        <p:spPr>
          <a:xfrm>
            <a:off x="2051704" y="5390096"/>
            <a:ext cx="1223412" cy="369332"/>
          </a:xfrm>
          <a:prstGeom prst="rect">
            <a:avLst/>
          </a:prstGeom>
        </p:spPr>
        <p:txBody>
          <a:bodyPr wrap="none">
            <a:spAutoFit/>
          </a:bodyPr>
          <a:lstStyle/>
          <a:p>
            <a:r>
              <a:rPr lang="en-US" dirty="0"/>
              <a:t>Feb. 2016</a:t>
            </a:r>
          </a:p>
        </p:txBody>
      </p:sp>
      <p:sp>
        <p:nvSpPr>
          <p:cNvPr id="24" name="Rectangle 23"/>
          <p:cNvSpPr/>
          <p:nvPr/>
        </p:nvSpPr>
        <p:spPr>
          <a:xfrm>
            <a:off x="4549291" y="5405093"/>
            <a:ext cx="1236236" cy="369332"/>
          </a:xfrm>
          <a:prstGeom prst="rect">
            <a:avLst/>
          </a:prstGeom>
        </p:spPr>
        <p:txBody>
          <a:bodyPr wrap="none">
            <a:spAutoFit/>
          </a:bodyPr>
          <a:lstStyle/>
          <a:p>
            <a:r>
              <a:rPr lang="en-US" dirty="0"/>
              <a:t>Aug. 2016</a:t>
            </a:r>
          </a:p>
        </p:txBody>
      </p:sp>
      <p:sp>
        <p:nvSpPr>
          <p:cNvPr id="25" name="Rectangle 24"/>
          <p:cNvSpPr/>
          <p:nvPr/>
        </p:nvSpPr>
        <p:spPr>
          <a:xfrm>
            <a:off x="6403746" y="5405093"/>
            <a:ext cx="1236236" cy="369332"/>
          </a:xfrm>
          <a:prstGeom prst="rect">
            <a:avLst/>
          </a:prstGeom>
        </p:spPr>
        <p:txBody>
          <a:bodyPr wrap="none">
            <a:spAutoFit/>
          </a:bodyPr>
          <a:lstStyle/>
          <a:p>
            <a:r>
              <a:rPr lang="en-US" dirty="0"/>
              <a:t>Dec. 2016</a:t>
            </a:r>
          </a:p>
        </p:txBody>
      </p:sp>
      <p:sp>
        <p:nvSpPr>
          <p:cNvPr id="26" name="Rectangle 25"/>
          <p:cNvSpPr/>
          <p:nvPr/>
        </p:nvSpPr>
        <p:spPr>
          <a:xfrm>
            <a:off x="9243843" y="5390096"/>
            <a:ext cx="1236236" cy="369332"/>
          </a:xfrm>
          <a:prstGeom prst="rect">
            <a:avLst/>
          </a:prstGeom>
        </p:spPr>
        <p:txBody>
          <a:bodyPr wrap="none">
            <a:spAutoFit/>
          </a:bodyPr>
          <a:lstStyle/>
          <a:p>
            <a:pPr algn="r"/>
            <a:r>
              <a:rPr lang="en-US" dirty="0"/>
              <a:t>Dec. 2017</a:t>
            </a:r>
          </a:p>
        </p:txBody>
      </p:sp>
      <p:pic>
        <p:nvPicPr>
          <p:cNvPr id="27" name="Picture 2" descr="Image result for Member's mark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5880" y="3099719"/>
            <a:ext cx="1490663" cy="8477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76174" y="2297345"/>
            <a:ext cx="1160715" cy="47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descr="Image result for daily che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82198" y="2343321"/>
            <a:ext cx="1252979" cy="4312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Image result for artisan fres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8180" y="2232135"/>
            <a:ext cx="908641" cy="59098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716544" y="1589165"/>
            <a:ext cx="4184286" cy="511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20 different brands</a:t>
            </a:r>
          </a:p>
        </p:txBody>
      </p:sp>
      <p:cxnSp>
        <p:nvCxnSpPr>
          <p:cNvPr id="32" name="Straight Connector 31"/>
          <p:cNvCxnSpPr/>
          <p:nvPr/>
        </p:nvCxnSpPr>
        <p:spPr>
          <a:xfrm flipH="1">
            <a:off x="1816540" y="2139262"/>
            <a:ext cx="6382348" cy="1270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816540" y="2917320"/>
            <a:ext cx="6382347" cy="0"/>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663408" y="1589165"/>
            <a:ext cx="1" cy="2400723"/>
          </a:xfrm>
          <a:prstGeom prst="line">
            <a:avLst/>
          </a:prstGeom>
          <a:ln w="254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776544" y="1692352"/>
            <a:ext cx="886865" cy="2555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chemeClr val="tx1">
                    <a:lumMod val="75000"/>
                    <a:lumOff val="25000"/>
                  </a:schemeClr>
                </a:solidFill>
              </a:rPr>
              <a:t>Start</a:t>
            </a:r>
          </a:p>
        </p:txBody>
      </p:sp>
      <p:sp>
        <p:nvSpPr>
          <p:cNvPr id="36" name="Rectangle 35"/>
          <p:cNvSpPr/>
          <p:nvPr/>
        </p:nvSpPr>
        <p:spPr>
          <a:xfrm>
            <a:off x="1776546" y="2151962"/>
            <a:ext cx="886865" cy="511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chemeClr val="tx1">
                    <a:lumMod val="75000"/>
                    <a:lumOff val="25000"/>
                  </a:schemeClr>
                </a:solidFill>
              </a:rPr>
              <a:t>Phase 1</a:t>
            </a:r>
          </a:p>
        </p:txBody>
      </p:sp>
      <p:sp>
        <p:nvSpPr>
          <p:cNvPr id="37" name="Rectangle 36"/>
          <p:cNvSpPr/>
          <p:nvPr/>
        </p:nvSpPr>
        <p:spPr>
          <a:xfrm>
            <a:off x="1763843" y="3205342"/>
            <a:ext cx="886865" cy="511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chemeClr val="tx1">
                    <a:lumMod val="75000"/>
                    <a:lumOff val="25000"/>
                  </a:schemeClr>
                </a:solidFill>
              </a:rPr>
              <a:t>Phase 2</a:t>
            </a:r>
          </a:p>
        </p:txBody>
      </p:sp>
      <p:pic>
        <p:nvPicPr>
          <p:cNvPr id="38" name="Picture 11" descr="Image result for member's mark"/>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47696" y="2328516"/>
            <a:ext cx="1092989" cy="46056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23573" y="1411895"/>
            <a:ext cx="2241139" cy="223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05328" y="203712"/>
            <a:ext cx="688259" cy="68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16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ALDI and Lidl Are the Ultimate Private Label Manifestation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3471640"/>
              </p:ext>
            </p:extLst>
          </p:nvPr>
        </p:nvGraphicFramePr>
        <p:xfrm>
          <a:off x="3135087" y="1352207"/>
          <a:ext cx="5867398" cy="2343150"/>
        </p:xfrm>
        <a:graphic>
          <a:graphicData uri="http://schemas.openxmlformats.org/drawingml/2006/table">
            <a:tbl>
              <a:tblPr/>
              <a:tblGrid>
                <a:gridCol w="866306"/>
                <a:gridCol w="609270"/>
                <a:gridCol w="609270"/>
                <a:gridCol w="609270"/>
                <a:gridCol w="672736"/>
                <a:gridCol w="672736"/>
                <a:gridCol w="609270"/>
                <a:gridCol w="609270"/>
                <a:gridCol w="609270"/>
              </a:tblGrid>
              <a:tr h="200025">
                <a:tc>
                  <a:txBody>
                    <a:bodyPr/>
                    <a:lstStyle/>
                    <a:p>
                      <a:pPr algn="l" fontAlgn="b"/>
                      <a:r>
                        <a:rPr lang="en-US" sz="1100" b="0" i="0" u="none" strike="noStrike" dirty="0">
                          <a:solidFill>
                            <a:srgbClr val="000000"/>
                          </a:solidFill>
                          <a:effectLst/>
                          <a:latin typeface="Calibri"/>
                        </a:rPr>
                        <a:t>Global</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0" i="0" u="none" strike="noStrike" dirty="0">
                          <a:solidFill>
                            <a:srgbClr val="000000"/>
                          </a:solidFill>
                          <a:effectLst/>
                          <a:latin typeface="Calibri"/>
                        </a:rPr>
                        <a:t>Sales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fontAlgn="b"/>
                      <a:r>
                        <a:rPr lang="en-US" sz="1100" b="0" i="0" u="none" strike="noStrike" dirty="0">
                          <a:solidFill>
                            <a:srgbClr val="000000"/>
                          </a:solidFill>
                          <a:effectLst/>
                          <a:latin typeface="Calibri"/>
                        </a:rPr>
                        <a:t>Sales Growth CAGR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algn="ctr" fontAlgn="b"/>
                      <a:r>
                        <a:rPr lang="en-US" sz="1100" b="0" i="0" u="none" strike="noStrike" dirty="0">
                          <a:solidFill>
                            <a:srgbClr val="000000"/>
                          </a:solidFill>
                          <a:effectLst/>
                          <a:latin typeface="Calibri"/>
                        </a:rPr>
                        <a:t>Stores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r>
              <a:tr h="20002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2016E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2021E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2016-2018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2016E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2020E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500">
                <a:tc>
                  <a:txBody>
                    <a:bodyPr/>
                    <a:lstStyle/>
                    <a:p>
                      <a:pPr algn="l" fontAlgn="b"/>
                      <a:r>
                        <a:rPr lang="en-US" sz="1100" b="0" i="0" u="none" strike="noStrike" dirty="0">
                          <a:solidFill>
                            <a:srgbClr val="000000"/>
                          </a:solidFill>
                          <a:effectLst/>
                          <a:latin typeface="Calibri"/>
                        </a:rPr>
                        <a:t>Aldi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a:rPr>
                        <a:t> $    107.1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124.3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12,340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dirty="0">
                          <a:solidFill>
                            <a:srgbClr val="000000"/>
                          </a:solidFill>
                          <a:effectLst/>
                          <a:latin typeface="Calibri"/>
                        </a:rPr>
                        <a:t>Lidl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a:rPr>
                        <a:t> $       95.3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111.3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128.6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10,888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12,194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l" fontAlgn="b"/>
                      <a:r>
                        <a:rPr lang="en-US" sz="1100" b="0" i="0" u="none" strike="noStrike" dirty="0">
                          <a:solidFill>
                            <a:srgbClr val="000000"/>
                          </a:solidFill>
                          <a:effectLst/>
                          <a:latin typeface="Calibri"/>
                        </a:rPr>
                        <a:t>USA</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0" i="0" u="none" strike="noStrike" dirty="0">
                          <a:solidFill>
                            <a:srgbClr val="000000"/>
                          </a:solidFill>
                          <a:effectLst/>
                          <a:latin typeface="Calibri"/>
                        </a:rPr>
                        <a:t>Sales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algn="ctr" fontAlgn="b"/>
                      <a:r>
                        <a:rPr lang="en-US" sz="1100" b="0" i="0" u="none" strike="noStrike" dirty="0">
                          <a:solidFill>
                            <a:srgbClr val="000000"/>
                          </a:solidFill>
                          <a:effectLst/>
                          <a:latin typeface="Calibri"/>
                        </a:rPr>
                        <a:t>Sales Growth CAGR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algn="ctr" fontAlgn="b"/>
                      <a:r>
                        <a:rPr lang="en-US" sz="1100" b="0" i="0" u="none" strike="noStrike" dirty="0">
                          <a:solidFill>
                            <a:srgbClr val="000000"/>
                          </a:solidFill>
                          <a:effectLst/>
                          <a:latin typeface="Calibri"/>
                        </a:rPr>
                        <a:t>Stores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r>
              <a:tr h="20002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2016E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2020E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2016-2018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2016E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2018E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rgbClr val="000000"/>
                          </a:solidFill>
                          <a:effectLst/>
                          <a:latin typeface="Calibri"/>
                        </a:rPr>
                        <a:t>2020E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500">
                <a:tc>
                  <a:txBody>
                    <a:bodyPr/>
                    <a:lstStyle/>
                    <a:p>
                      <a:pPr algn="l" fontAlgn="b"/>
                      <a:r>
                        <a:rPr lang="en-US" sz="1100" b="0" i="0" u="none" strike="noStrike" dirty="0">
                          <a:solidFill>
                            <a:srgbClr val="000000"/>
                          </a:solidFill>
                          <a:effectLst/>
                          <a:latin typeface="Calibri"/>
                        </a:rPr>
                        <a:t>Aldi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13.9 </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17.2 </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20.6 </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11.2%</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9.4%</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1,557</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1,767</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1,982</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a:rPr>
                        <a:t>Trader Joe's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a:rPr>
                        <a:t> $      10.8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8.4%</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8.3%</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dirty="0">
                          <a:solidFill>
                            <a:srgbClr val="000000"/>
                          </a:solidFill>
                          <a:effectLst/>
                          <a:latin typeface="Calibri"/>
                        </a:rPr>
                        <a:t>Lidl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0" i="0" u="none" strike="noStrike" dirty="0">
                          <a:solidFill>
                            <a:srgbClr val="000000"/>
                          </a:solidFill>
                          <a:effectLst/>
                          <a:latin typeface="Calibri"/>
                        </a:rPr>
                        <a:t> -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         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 Placeholder 4"/>
          <p:cNvSpPr>
            <a:spLocks noGrp="1"/>
          </p:cNvSpPr>
          <p:nvPr>
            <p:ph type="body" sz="quarter" idx="14"/>
          </p:nvPr>
        </p:nvSpPr>
        <p:spPr/>
        <p:txBody>
          <a:bodyPr/>
          <a:lstStyle/>
          <a:p>
            <a:r>
              <a:rPr lang="en-US" dirty="0"/>
              <a:t>Source: Kantar Retail store </a:t>
            </a:r>
            <a:r>
              <a:rPr lang="en-US" dirty="0" smtClean="0"/>
              <a:t>visits; KRiQ Report Builder</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22</a:t>
            </a:fld>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7199" y="1563878"/>
            <a:ext cx="2470073" cy="2148114"/>
          </a:xfrm>
          <a:prstGeom prst="rect">
            <a:avLst/>
          </a:prstGeom>
          <a:effectLst>
            <a:outerShdw blurRad="63500" sx="102000" sy="102000" algn="ctr" rotWithShape="0">
              <a:prstClr val="black">
                <a:alpha val="40000"/>
              </a:prstClr>
            </a:outerShdw>
          </a:effectLst>
        </p:spPr>
      </p:pic>
      <p:sp>
        <p:nvSpPr>
          <p:cNvPr id="10" name="Rectangle 9"/>
          <p:cNvSpPr/>
          <p:nvPr/>
        </p:nvSpPr>
        <p:spPr>
          <a:xfrm>
            <a:off x="391886" y="1306544"/>
            <a:ext cx="2743201" cy="243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smtClean="0">
                <a:solidFill>
                  <a:schemeClr val="tx1">
                    <a:lumMod val="75000"/>
                    <a:lumOff val="25000"/>
                  </a:schemeClr>
                </a:solidFill>
              </a:rPr>
              <a:t>If the financial model extends beyond a product brand to include the entire store, then the model changes</a:t>
            </a:r>
          </a:p>
          <a:p>
            <a:pPr marL="285750" indent="-285750">
              <a:spcAft>
                <a:spcPts val="600"/>
              </a:spcAft>
              <a:buFont typeface="Arial" panose="020B0604020202020204" pitchFamily="34" charset="0"/>
              <a:buChar char="•"/>
            </a:pPr>
            <a:r>
              <a:rPr lang="en-US" sz="1400" dirty="0" smtClean="0">
                <a:solidFill>
                  <a:schemeClr val="tx1">
                    <a:lumMod val="75000"/>
                    <a:lumOff val="25000"/>
                  </a:schemeClr>
                </a:solidFill>
              </a:rPr>
              <a:t>Branded Alignment</a:t>
            </a:r>
          </a:p>
          <a:p>
            <a:pPr marL="285750" indent="-285750">
              <a:spcAft>
                <a:spcPts val="600"/>
              </a:spcAft>
              <a:buFont typeface="Arial" panose="020B0604020202020204" pitchFamily="34" charset="0"/>
              <a:buChar char="•"/>
            </a:pPr>
            <a:r>
              <a:rPr lang="en-US" sz="1400" dirty="0" smtClean="0">
                <a:solidFill>
                  <a:schemeClr val="tx1">
                    <a:lumMod val="75000"/>
                    <a:lumOff val="25000"/>
                  </a:schemeClr>
                </a:solidFill>
              </a:rPr>
              <a:t>Discount Prices</a:t>
            </a:r>
          </a:p>
          <a:p>
            <a:pPr marL="285750" indent="-285750">
              <a:spcAft>
                <a:spcPts val="600"/>
              </a:spcAft>
              <a:buFont typeface="Arial" panose="020B0604020202020204" pitchFamily="34" charset="0"/>
              <a:buChar char="•"/>
            </a:pPr>
            <a:r>
              <a:rPr lang="en-US" sz="1400" dirty="0" smtClean="0">
                <a:solidFill>
                  <a:schemeClr val="tx1">
                    <a:lumMod val="75000"/>
                    <a:lumOff val="25000"/>
                  </a:schemeClr>
                </a:solidFill>
              </a:rPr>
              <a:t>No Sacrifice in Quality</a:t>
            </a:r>
          </a:p>
          <a:p>
            <a:pPr>
              <a:spcAft>
                <a:spcPts val="600"/>
              </a:spcAft>
            </a:pPr>
            <a:r>
              <a:rPr lang="en-US" sz="1400" dirty="0" smtClean="0">
                <a:solidFill>
                  <a:schemeClr val="tx1">
                    <a:lumMod val="75000"/>
                    <a:lumOff val="25000"/>
                  </a:schemeClr>
                </a:solidFill>
              </a:rPr>
              <a:t>Conclusion: These stores are well positioned for growth</a:t>
            </a:r>
            <a:endParaRPr lang="en-US" sz="1400" dirty="0">
              <a:solidFill>
                <a:schemeClr val="tx1">
                  <a:lumMod val="75000"/>
                  <a:lumOff val="25000"/>
                </a:schemeClr>
              </a:solidFill>
            </a:endParaRPr>
          </a:p>
        </p:txBody>
      </p:sp>
      <p:sp>
        <p:nvSpPr>
          <p:cNvPr id="11" name="Rectangle 10"/>
          <p:cNvSpPr/>
          <p:nvPr/>
        </p:nvSpPr>
        <p:spPr>
          <a:xfrm>
            <a:off x="9260115" y="1306544"/>
            <a:ext cx="2598058" cy="257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50000"/>
                    <a:lumOff val="50000"/>
                  </a:schemeClr>
                </a:solidFill>
              </a:rPr>
              <a:t>Lidl’s US headquarters and DCs</a:t>
            </a:r>
            <a:endParaRPr lang="en-US" sz="1200" b="1" dirty="0">
              <a:solidFill>
                <a:schemeClr val="tx1">
                  <a:lumMod val="50000"/>
                  <a:lumOff val="50000"/>
                </a:schemeClr>
              </a:solidFill>
            </a:endParaRPr>
          </a:p>
        </p:txBody>
      </p:sp>
      <p:pic>
        <p:nvPicPr>
          <p:cNvPr id="13" name="Picture 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93350" y="3880861"/>
            <a:ext cx="1864824"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IMG_375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8059" y="4062727"/>
            <a:ext cx="2002970" cy="1611086"/>
          </a:xfrm>
          <a:prstGeom prst="rect">
            <a:avLst/>
          </a:prstGeom>
          <a:effectLst>
            <a:outerShdw blurRad="50800" dist="38100" dir="2700000" algn="tl" rotWithShape="0">
              <a:prstClr val="black">
                <a:alpha val="40000"/>
              </a:prstClr>
            </a:outerShdw>
          </a:effectLst>
        </p:spPr>
      </p:pic>
      <p:pic>
        <p:nvPicPr>
          <p:cNvPr id="20" name="Picture 19" descr="IMG_3592"/>
          <p:cNvPicPr>
            <a:picLocks noGrp="1" noChangeAspect="1"/>
          </p:cNvPicPr>
          <p:nvPr/>
        </p:nvPicPr>
        <p:blipFill rotWithShape="1">
          <a:blip r:embed="rId6" cstate="email">
            <a:lum/>
            <a:extLst>
              <a:ext uri="{28A0092B-C50C-407E-A947-70E740481C1C}">
                <a14:useLocalDpi xmlns:a14="http://schemas.microsoft.com/office/drawing/2010/main"/>
              </a:ext>
            </a:extLst>
          </a:blip>
          <a:srcRect/>
          <a:stretch/>
        </p:blipFill>
        <p:spPr>
          <a:xfrm>
            <a:off x="313169" y="4062727"/>
            <a:ext cx="2225722" cy="1611086"/>
          </a:xfrm>
          <a:prstGeom prst="rect">
            <a:avLst/>
          </a:prstGeom>
          <a:noFill/>
          <a:ln>
            <a:noFill/>
          </a:ln>
          <a:effectLst>
            <a:outerShdw blurRad="50800" dist="38100" dir="2700000" algn="tl" rotWithShape="0">
              <a:prstClr val="black">
                <a:alpha val="40000"/>
              </a:prstClr>
            </a:outerShdw>
          </a:effectLst>
        </p:spPr>
      </p:pic>
      <p:pic>
        <p:nvPicPr>
          <p:cNvPr id="1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55516" y="4071933"/>
            <a:ext cx="1343712" cy="160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C:\Users\robertsb\Pictures\00finland\IMG_749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190346" y="3880861"/>
            <a:ext cx="1749028" cy="18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robertsb\Pictures\00finland\IMG_7492.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058374" y="3881032"/>
            <a:ext cx="1844685" cy="187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ALDI Finds"/>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91885" y="3995112"/>
            <a:ext cx="936021" cy="1364172"/>
          </a:xfrm>
          <a:prstGeom prst="rect">
            <a:avLst/>
          </a:prstGeom>
          <a:noFill/>
          <a:ln w="28575">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673665" y="211408"/>
            <a:ext cx="548640" cy="65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337510" y="224108"/>
            <a:ext cx="640080" cy="64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67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Truth: The Transcendent Brand of the Future</a:t>
            </a:r>
            <a:endParaRPr lang="en-US" dirty="0"/>
          </a:p>
        </p:txBody>
      </p:sp>
      <p:sp>
        <p:nvSpPr>
          <p:cNvPr id="3" name="Text Placeholder 2"/>
          <p:cNvSpPr>
            <a:spLocks noGrp="1"/>
          </p:cNvSpPr>
          <p:nvPr>
            <p:ph type="body" sz="quarter" idx="13"/>
          </p:nvPr>
        </p:nvSpPr>
        <p:spPr/>
        <p:txBody>
          <a:bodyPr/>
          <a:lstStyle/>
          <a:p>
            <a:r>
              <a:rPr lang="en-US" dirty="0" smtClean="0">
                <a:solidFill>
                  <a:schemeClr val="tx1"/>
                </a:solidFill>
              </a:rPr>
              <a:t>The power of $1.7B to a retailer struggling to grow</a:t>
            </a:r>
            <a:endParaRPr lang="en-US" dirty="0">
              <a:solidFill>
                <a:schemeClr val="tx1"/>
              </a:solidFill>
            </a:endParaRPr>
          </a:p>
        </p:txBody>
      </p:sp>
      <p:sp>
        <p:nvSpPr>
          <p:cNvPr id="5" name="Text Placeholder 4"/>
          <p:cNvSpPr>
            <a:spLocks noGrp="1"/>
          </p:cNvSpPr>
          <p:nvPr>
            <p:ph type="body" sz="quarter" idx="14"/>
          </p:nvPr>
        </p:nvSpPr>
        <p:spPr/>
        <p:txBody>
          <a:bodyPr/>
          <a:lstStyle/>
          <a:p>
            <a:r>
              <a:rPr lang="en-US" dirty="0" smtClean="0"/>
              <a:t>Source: Kantar Retail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23</a:t>
            </a:fld>
            <a:endParaRPr lang="en-US"/>
          </a:p>
        </p:txBody>
      </p:sp>
      <p:pic>
        <p:nvPicPr>
          <p:cNvPr id="7" name="Picture 2" descr="R:\North America\USA\Kroger\Images\Store photos\2016-02-01 Kroger Chambers Rd CMH\P106009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4119" y="2820302"/>
            <a:ext cx="4162007" cy="3290217"/>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3" descr="R:\North America\USA\Kroger\Images\Store photos\Kroger Katy TX 1_2016\2016-01-11 Kroger food bar eat better sign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69611" y="1522280"/>
            <a:ext cx="3931024" cy="1158843"/>
          </a:xfrm>
          <a:prstGeom prst="homePlat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9485" y="1522280"/>
            <a:ext cx="5143500" cy="413467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266" y="238253"/>
            <a:ext cx="1347469" cy="112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72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Things to Remember:  Shoppers </a:t>
            </a:r>
            <a:r>
              <a:rPr lang="en-US" dirty="0">
                <a:solidFill>
                  <a:schemeClr val="tx1"/>
                </a:solidFill>
              </a:rPr>
              <a:t>Are Changing! </a:t>
            </a:r>
          </a:p>
        </p:txBody>
      </p:sp>
      <p:sp>
        <p:nvSpPr>
          <p:cNvPr id="4" name="Content Placeholder 3"/>
          <p:cNvSpPr>
            <a:spLocks noGrp="1"/>
          </p:cNvSpPr>
          <p:nvPr>
            <p:ph idx="1"/>
          </p:nvPr>
        </p:nvSpPr>
        <p:spPr/>
        <p:txBody>
          <a:bodyPr/>
          <a:lstStyle/>
          <a:p>
            <a:pPr lvl="1">
              <a:spcBef>
                <a:spcPts val="0"/>
              </a:spcBef>
              <a:spcAft>
                <a:spcPts val="1200"/>
              </a:spcAft>
            </a:pPr>
            <a:r>
              <a:rPr lang="en-US" sz="2400" dirty="0" smtClean="0">
                <a:solidFill>
                  <a:schemeClr val="tx1"/>
                </a:solidFill>
              </a:rPr>
              <a:t>Shoppers are Embracing Private Label</a:t>
            </a:r>
          </a:p>
          <a:p>
            <a:pPr lvl="1">
              <a:spcBef>
                <a:spcPts val="0"/>
              </a:spcBef>
              <a:spcAft>
                <a:spcPts val="1200"/>
              </a:spcAft>
            </a:pPr>
            <a:r>
              <a:rPr lang="en-US" sz="2400" dirty="0" smtClean="0">
                <a:solidFill>
                  <a:schemeClr val="tx1"/>
                </a:solidFill>
              </a:rPr>
              <a:t>Retailers are Adding Premium Appeals to their Labels</a:t>
            </a:r>
          </a:p>
          <a:p>
            <a:pPr lvl="1">
              <a:spcBef>
                <a:spcPts val="0"/>
              </a:spcBef>
              <a:spcAft>
                <a:spcPts val="1200"/>
              </a:spcAft>
            </a:pPr>
            <a:r>
              <a:rPr lang="en-US" sz="2400" dirty="0">
                <a:solidFill>
                  <a:schemeClr val="tx1"/>
                </a:solidFill>
              </a:rPr>
              <a:t>Private Labels Can Be as Trusted as National Brands</a:t>
            </a:r>
          </a:p>
          <a:p>
            <a:pPr lvl="1">
              <a:spcBef>
                <a:spcPts val="0"/>
              </a:spcBef>
              <a:spcAft>
                <a:spcPts val="1200"/>
              </a:spcAft>
            </a:pPr>
            <a:r>
              <a:rPr lang="en-US" sz="2400" dirty="0" smtClean="0">
                <a:solidFill>
                  <a:schemeClr val="tx1"/>
                </a:solidFill>
              </a:rPr>
              <a:t>Private Brands Can Be a Bellwether for a Retailer’s Strategy</a:t>
            </a:r>
          </a:p>
          <a:p>
            <a:pPr lvl="1">
              <a:spcBef>
                <a:spcPts val="0"/>
              </a:spcBef>
              <a:spcAft>
                <a:spcPts val="1200"/>
              </a:spcAft>
            </a:pPr>
            <a:r>
              <a:rPr lang="en-US" sz="2400" dirty="0" smtClean="0">
                <a:solidFill>
                  <a:schemeClr val="tx1"/>
                </a:solidFill>
              </a:rPr>
              <a:t>Don’t Forget: New Challenges</a:t>
            </a:r>
            <a:r>
              <a:rPr lang="en-US" sz="2400" dirty="0">
                <a:solidFill>
                  <a:schemeClr val="tx1"/>
                </a:solidFill>
              </a:rPr>
              <a:t> </a:t>
            </a:r>
            <a:r>
              <a:rPr lang="en-US" sz="2400" dirty="0" smtClean="0">
                <a:solidFill>
                  <a:schemeClr val="tx1"/>
                </a:solidFill>
              </a:rPr>
              <a:t>Can Mean Fresh Opportunities</a:t>
            </a:r>
          </a:p>
          <a:p>
            <a:pPr lvl="1"/>
            <a:endParaRPr lang="en-US" dirty="0" smtClean="0">
              <a:solidFill>
                <a:schemeClr val="tx1"/>
              </a:solidFill>
            </a:endParaRPr>
          </a:p>
        </p:txBody>
      </p:sp>
      <p:sp>
        <p:nvSpPr>
          <p:cNvPr id="5" name="Text Placeholder 4"/>
          <p:cNvSpPr>
            <a:spLocks noGrp="1"/>
          </p:cNvSpPr>
          <p:nvPr>
            <p:ph type="body" sz="quarter" idx="14"/>
          </p:nvPr>
        </p:nvSpPr>
        <p:spPr/>
        <p:txBody>
          <a:bodyPr/>
          <a:lstStyle/>
          <a:p>
            <a:r>
              <a:rPr lang="en-US" dirty="0" smtClean="0"/>
              <a:t>Source: Kantar Retail research and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24</a:t>
            </a:fld>
            <a:endParaRPr lang="en-US" dirty="0"/>
          </a:p>
        </p:txBody>
      </p:sp>
      <p:pic>
        <p:nvPicPr>
          <p:cNvPr id="7" name="Picture 4" descr="C:\Users\CampbellT\AppData\Local\Microsoft\Windows\Temporary Internet Files\Content.Outlook\XFWBYPOP\shutterstock_279397526.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67795" y="1673209"/>
            <a:ext cx="4279900" cy="4498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2139" y="5188688"/>
            <a:ext cx="7219507" cy="5847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75000"/>
                    <a:lumOff val="25000"/>
                  </a:schemeClr>
                </a:solidFill>
              </a:rPr>
              <a:t>The Opportunity Has Never Been Better </a:t>
            </a: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40586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9026" r="7656"/>
          <a:stretch/>
        </p:blipFill>
        <p:spPr>
          <a:xfrm>
            <a:off x="4165601" y="-9177"/>
            <a:ext cx="8029944" cy="6172069"/>
          </a:xfrm>
          <a:prstGeom prst="rect">
            <a:avLst/>
          </a:prstGeom>
        </p:spPr>
      </p:pic>
      <p:sp>
        <p:nvSpPr>
          <p:cNvPr id="2" name="Text Placeholder 1"/>
          <p:cNvSpPr>
            <a:spLocks noGrp="1"/>
          </p:cNvSpPr>
          <p:nvPr>
            <p:ph type="body" sz="quarter" idx="14"/>
          </p:nvPr>
        </p:nvSpPr>
        <p:spPr>
          <a:xfrm>
            <a:off x="5990804" y="6447345"/>
            <a:ext cx="5694096" cy="188124"/>
          </a:xfrm>
        </p:spPr>
        <p:txBody>
          <a:bodyPr/>
          <a:lstStyle/>
          <a:p>
            <a:r>
              <a:rPr lang="en-US" sz="1000" dirty="0" smtClean="0"/>
              <a:t>To register visit  </a:t>
            </a:r>
            <a:r>
              <a:rPr lang="en-US" sz="1000" dirty="0">
                <a:hlinkClick r:id="rId3"/>
              </a:rPr>
              <a:t>https://</a:t>
            </a:r>
            <a:r>
              <a:rPr lang="en-US" sz="1000" dirty="0" smtClean="0">
                <a:hlinkClick r:id="rId3"/>
              </a:rPr>
              <a:t>KRevents.cvent.com/PlanningConference</a:t>
            </a:r>
            <a:r>
              <a:rPr lang="en-US" sz="1000" dirty="0" smtClean="0"/>
              <a:t> or email </a:t>
            </a:r>
            <a:r>
              <a:rPr lang="en-US" sz="1000" dirty="0" smtClean="0">
                <a:hlinkClick r:id="rId4"/>
              </a:rPr>
              <a:t>events@kantarretail.com</a:t>
            </a:r>
            <a:r>
              <a:rPr lang="en-US" sz="1000" dirty="0" smtClean="0"/>
              <a:t>.</a:t>
            </a:r>
            <a:endParaRPr lang="en-US" sz="1000" dirty="0"/>
          </a:p>
        </p:txBody>
      </p:sp>
      <p:sp>
        <p:nvSpPr>
          <p:cNvPr id="3" name="Slide Number Placeholder 2"/>
          <p:cNvSpPr>
            <a:spLocks noGrp="1"/>
          </p:cNvSpPr>
          <p:nvPr>
            <p:ph type="sldNum" sz="quarter" idx="12"/>
          </p:nvPr>
        </p:nvSpPr>
        <p:spPr/>
        <p:txBody>
          <a:bodyPr/>
          <a:lstStyle/>
          <a:p>
            <a:fld id="{784497E4-7F62-4A38-9641-7F7D91FE09B5}" type="slidenum">
              <a:rPr lang="en-US" smtClean="0"/>
              <a:t>25</a:t>
            </a:fld>
            <a:endParaRPr lang="en-US"/>
          </a:p>
        </p:txBody>
      </p:sp>
      <p:sp>
        <p:nvSpPr>
          <p:cNvPr id="5" name="Rectangle 4"/>
          <p:cNvSpPr/>
          <p:nvPr/>
        </p:nvSpPr>
        <p:spPr>
          <a:xfrm>
            <a:off x="4165600" y="-9175"/>
            <a:ext cx="2437219" cy="6172067"/>
          </a:xfrm>
          <a:prstGeom prst="rect">
            <a:avLst/>
          </a:prstGeom>
          <a:gradFill>
            <a:gsLst>
              <a:gs pos="40000">
                <a:schemeClr val="bg2"/>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flipH="1" flipV="1">
            <a:off x="0" y="-9175"/>
            <a:ext cx="7378299" cy="6172067"/>
          </a:xfrm>
          <a:custGeom>
            <a:avLst/>
            <a:gdLst>
              <a:gd name="connsiteX0" fmla="*/ 2613248 w 7378299"/>
              <a:gd name="connsiteY0" fmla="*/ 6172067 h 6172067"/>
              <a:gd name="connsiteX1" fmla="*/ 0 w 7378299"/>
              <a:gd name="connsiteY1" fmla="*/ 6172067 h 6172067"/>
              <a:gd name="connsiteX2" fmla="*/ 2536084 w 7378299"/>
              <a:gd name="connsiteY2" fmla="*/ 8547 h 6172067"/>
              <a:gd name="connsiteX3" fmla="*/ 2541605 w 7378299"/>
              <a:gd name="connsiteY3" fmla="*/ 8547 h 6172067"/>
              <a:gd name="connsiteX4" fmla="*/ 2541605 w 7378299"/>
              <a:gd name="connsiteY4" fmla="*/ 0 h 6172067"/>
              <a:gd name="connsiteX5" fmla="*/ 2583711 w 7378299"/>
              <a:gd name="connsiteY5" fmla="*/ 0 h 6172067"/>
              <a:gd name="connsiteX6" fmla="*/ 5754036 w 7378299"/>
              <a:gd name="connsiteY6" fmla="*/ 0 h 6172067"/>
              <a:gd name="connsiteX7" fmla="*/ 7378299 w 7378299"/>
              <a:gd name="connsiteY7" fmla="*/ 0 h 6172067"/>
              <a:gd name="connsiteX8" fmla="*/ 7378299 w 7378299"/>
              <a:gd name="connsiteY8" fmla="*/ 6172066 h 6172067"/>
              <a:gd name="connsiteX9" fmla="*/ 2613248 w 7378299"/>
              <a:gd name="connsiteY9" fmla="*/ 6172066 h 6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8299" h="6172067">
                <a:moveTo>
                  <a:pt x="2613248" y="6172067"/>
                </a:moveTo>
                <a:lnTo>
                  <a:pt x="0" y="6172067"/>
                </a:lnTo>
                <a:lnTo>
                  <a:pt x="2536084" y="8547"/>
                </a:lnTo>
                <a:lnTo>
                  <a:pt x="2541605" y="8547"/>
                </a:lnTo>
                <a:lnTo>
                  <a:pt x="2541605" y="0"/>
                </a:lnTo>
                <a:lnTo>
                  <a:pt x="2583711" y="0"/>
                </a:lnTo>
                <a:lnTo>
                  <a:pt x="5754036" y="0"/>
                </a:lnTo>
                <a:lnTo>
                  <a:pt x="7378299" y="0"/>
                </a:lnTo>
                <a:lnTo>
                  <a:pt x="7378299" y="6172066"/>
                </a:lnTo>
                <a:lnTo>
                  <a:pt x="2613248" y="617206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p:cNvSpPr txBox="1">
            <a:spLocks/>
          </p:cNvSpPr>
          <p:nvPr/>
        </p:nvSpPr>
        <p:spPr>
          <a:xfrm>
            <a:off x="385010" y="614886"/>
            <a:ext cx="5710990" cy="5208398"/>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2000" b="1" kern="1200">
                <a:solidFill>
                  <a:schemeClr val="tx2"/>
                </a:solidFill>
                <a:latin typeface="+mj-lt"/>
                <a:ea typeface="+mj-ea"/>
                <a:cs typeface="+mj-cs"/>
              </a:defRPr>
            </a:lvl1pPr>
          </a:lstStyle>
          <a:p>
            <a:pPr>
              <a:spcBef>
                <a:spcPts val="0"/>
              </a:spcBef>
            </a:pPr>
            <a:r>
              <a:rPr lang="en-US" sz="3600" dirty="0" smtClean="0">
                <a:solidFill>
                  <a:schemeClr val="bg2"/>
                </a:solidFill>
              </a:rPr>
              <a:t>Planning Conference</a:t>
            </a:r>
          </a:p>
          <a:p>
            <a:pPr>
              <a:spcBef>
                <a:spcPts val="0"/>
              </a:spcBef>
              <a:spcAft>
                <a:spcPts val="600"/>
              </a:spcAft>
            </a:pPr>
            <a:r>
              <a:rPr lang="en-US" b="0" dirty="0" smtClean="0">
                <a:solidFill>
                  <a:schemeClr val="bg2"/>
                </a:solidFill>
              </a:rPr>
              <a:t>(previously Mid Year Forum)</a:t>
            </a:r>
          </a:p>
          <a:p>
            <a:r>
              <a:rPr lang="en-US" sz="2400" i="1" dirty="0" smtClean="0">
                <a:solidFill>
                  <a:schemeClr val="bg2"/>
                </a:solidFill>
              </a:rPr>
              <a:t>Essential Insights to Drive Growth</a:t>
            </a:r>
            <a:endParaRPr lang="en-US" sz="2400" i="1" dirty="0">
              <a:solidFill>
                <a:schemeClr val="bg2"/>
              </a:solidFill>
            </a:endParaRPr>
          </a:p>
          <a:p>
            <a:endParaRPr lang="en-US" sz="3600" dirty="0" smtClean="0">
              <a:solidFill>
                <a:schemeClr val="bg2"/>
              </a:solidFill>
            </a:endParaRPr>
          </a:p>
          <a:p>
            <a:r>
              <a:rPr lang="en-US" dirty="0" smtClean="0">
                <a:solidFill>
                  <a:schemeClr val="bg2"/>
                </a:solidFill>
              </a:rPr>
              <a:t>May 24-25 </a:t>
            </a:r>
            <a:r>
              <a:rPr lang="en-US" b="0" i="1" dirty="0" smtClean="0">
                <a:solidFill>
                  <a:schemeClr val="bg2"/>
                </a:solidFill>
              </a:rPr>
              <a:t>Chicago, IL</a:t>
            </a:r>
          </a:p>
          <a:p>
            <a:pPr>
              <a:spcBef>
                <a:spcPts val="0"/>
              </a:spcBef>
            </a:pPr>
            <a:r>
              <a:rPr lang="en-US" sz="1600" b="0" dirty="0">
                <a:solidFill>
                  <a:schemeClr val="bg2"/>
                </a:solidFill>
              </a:rPr>
              <a:t>Join Kantar Retail cross-channel thought leaders for </a:t>
            </a:r>
            <a:r>
              <a:rPr lang="en-US" sz="1600" b="0" dirty="0" smtClean="0">
                <a:solidFill>
                  <a:schemeClr val="bg2"/>
                </a:solidFill>
              </a:rPr>
              <a:t/>
            </a:r>
            <a:br>
              <a:rPr lang="en-US" sz="1600" b="0" dirty="0" smtClean="0">
                <a:solidFill>
                  <a:schemeClr val="bg2"/>
                </a:solidFill>
              </a:rPr>
            </a:br>
            <a:r>
              <a:rPr lang="en-US" sz="1600" b="0" dirty="0" smtClean="0">
                <a:solidFill>
                  <a:schemeClr val="bg2"/>
                </a:solidFill>
              </a:rPr>
              <a:t>a two-day </a:t>
            </a:r>
            <a:r>
              <a:rPr lang="en-US" sz="1600" b="0" dirty="0">
                <a:solidFill>
                  <a:schemeClr val="bg2"/>
                </a:solidFill>
              </a:rPr>
              <a:t>event designed provide you with planning frameworks to customize your retailer </a:t>
            </a:r>
            <a:r>
              <a:rPr lang="en-US" sz="1600" b="0" dirty="0" smtClean="0">
                <a:solidFill>
                  <a:schemeClr val="bg2"/>
                </a:solidFill>
              </a:rPr>
              <a:t>plans. </a:t>
            </a:r>
            <a:r>
              <a:rPr lang="en-US" sz="1600" b="0" dirty="0">
                <a:solidFill>
                  <a:schemeClr val="bg2"/>
                </a:solidFill>
              </a:rPr>
              <a:t>Assortment, promotions, pricing, and retailer segmentation are all </a:t>
            </a:r>
            <a:endParaRPr lang="en-US" sz="1600" b="0" dirty="0" smtClean="0">
              <a:solidFill>
                <a:schemeClr val="bg2"/>
              </a:solidFill>
            </a:endParaRPr>
          </a:p>
          <a:p>
            <a:pPr>
              <a:spcBef>
                <a:spcPts val="0"/>
              </a:spcBef>
            </a:pPr>
            <a:r>
              <a:rPr lang="en-US" sz="1600" b="0" dirty="0" smtClean="0">
                <a:solidFill>
                  <a:schemeClr val="bg2"/>
                </a:solidFill>
              </a:rPr>
              <a:t>under </a:t>
            </a:r>
            <a:r>
              <a:rPr lang="en-US" sz="1600" b="0" dirty="0">
                <a:solidFill>
                  <a:schemeClr val="bg2"/>
                </a:solidFill>
              </a:rPr>
              <a:t>intense scrutiny. This Conference will </a:t>
            </a:r>
            <a:r>
              <a:rPr lang="en-US" sz="1600" b="0" dirty="0" smtClean="0">
                <a:solidFill>
                  <a:schemeClr val="bg2"/>
                </a:solidFill>
              </a:rPr>
              <a:t>feature</a:t>
            </a:r>
          </a:p>
          <a:p>
            <a:pPr>
              <a:spcBef>
                <a:spcPts val="0"/>
              </a:spcBef>
            </a:pPr>
            <a:r>
              <a:rPr lang="en-US" sz="1600" b="0" dirty="0" smtClean="0">
                <a:solidFill>
                  <a:schemeClr val="bg2"/>
                </a:solidFill>
              </a:rPr>
              <a:t>Kantar </a:t>
            </a:r>
            <a:r>
              <a:rPr lang="en-US" sz="1600" b="0" dirty="0">
                <a:solidFill>
                  <a:schemeClr val="bg2"/>
                </a:solidFill>
              </a:rPr>
              <a:t>Retail’s latest synthesis of macroeconomic, </a:t>
            </a:r>
            <a:endParaRPr lang="en-US" sz="1600" b="0" dirty="0" smtClean="0">
              <a:solidFill>
                <a:schemeClr val="bg2"/>
              </a:solidFill>
            </a:endParaRPr>
          </a:p>
          <a:p>
            <a:pPr>
              <a:spcBef>
                <a:spcPts val="0"/>
              </a:spcBef>
            </a:pPr>
            <a:r>
              <a:rPr lang="en-US" sz="1600" b="0" dirty="0" smtClean="0">
                <a:solidFill>
                  <a:schemeClr val="bg2"/>
                </a:solidFill>
              </a:rPr>
              <a:t>shopper</a:t>
            </a:r>
            <a:r>
              <a:rPr lang="en-US" sz="1600" b="0" dirty="0">
                <a:solidFill>
                  <a:schemeClr val="bg2"/>
                </a:solidFill>
              </a:rPr>
              <a:t>, and retailer insights to guide 2018+ plans</a:t>
            </a:r>
            <a:r>
              <a:rPr lang="en-US" sz="1600" b="0" dirty="0" smtClean="0">
                <a:solidFill>
                  <a:schemeClr val="bg2"/>
                </a:solidFill>
              </a:rPr>
              <a:t>.</a:t>
            </a:r>
            <a:endParaRPr lang="en-US" sz="1600" b="0" dirty="0">
              <a:solidFill>
                <a:schemeClr val="bg2"/>
              </a:solidFill>
            </a:endParaRPr>
          </a:p>
        </p:txBody>
      </p:sp>
      <p:sp>
        <p:nvSpPr>
          <p:cNvPr id="11" name="TextBox 10"/>
          <p:cNvSpPr txBox="1"/>
          <p:nvPr/>
        </p:nvSpPr>
        <p:spPr>
          <a:xfrm>
            <a:off x="385010" y="178130"/>
            <a:ext cx="11454689" cy="707886"/>
          </a:xfrm>
          <a:prstGeom prst="rect">
            <a:avLst/>
          </a:prstGeom>
        </p:spPr>
        <p:txBody>
          <a:bodyPr wrap="square" lIns="0" tIns="0" rIns="0" bIns="0" rtlCol="0">
            <a:spAutoFit/>
          </a:bodyPr>
          <a:lstStyle/>
          <a:p>
            <a:r>
              <a:rPr lang="en-US" sz="2800" b="1" dirty="0" smtClean="0">
                <a:solidFill>
                  <a:schemeClr val="bg2"/>
                </a:solidFill>
                <a:latin typeface="+mj-lt"/>
                <a:ea typeface="+mj-ea"/>
                <a:cs typeface="+mj-cs"/>
              </a:rPr>
              <a:t>Register today!</a:t>
            </a:r>
            <a:endParaRPr lang="en-US" sz="2800" b="1" dirty="0">
              <a:solidFill>
                <a:schemeClr val="bg2"/>
              </a:solidFill>
              <a:latin typeface="+mj-lt"/>
              <a:ea typeface="+mj-ea"/>
              <a:cs typeface="+mj-cs"/>
            </a:endParaRPr>
          </a:p>
          <a:p>
            <a:endParaRPr lang="en-US" dirty="0" smtClean="0"/>
          </a:p>
        </p:txBody>
      </p:sp>
    </p:spTree>
    <p:extLst>
      <p:ext uri="{BB962C8B-B14F-4D97-AF65-F5344CB8AC3E}">
        <p14:creationId xmlns:p14="http://schemas.microsoft.com/office/powerpoint/2010/main" val="2959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For further information please refer to</a:t>
            </a:r>
            <a:br>
              <a:rPr lang="en-US" dirty="0" smtClean="0"/>
            </a:br>
            <a:r>
              <a:rPr lang="en-US" dirty="0" smtClean="0">
                <a:hlinkClick r:id="rId3"/>
              </a:rPr>
              <a:t>www.kantarretailiq.com</a:t>
            </a:r>
            <a:endParaRPr lang="en-US" dirty="0" smtClean="0"/>
          </a:p>
          <a:p>
            <a:endParaRPr lang="en-US" dirty="0" smtClean="0"/>
          </a:p>
          <a:p>
            <a:r>
              <a:rPr lang="en-US" dirty="0" smtClean="0"/>
              <a:t>Contact:</a:t>
            </a:r>
          </a:p>
          <a:p>
            <a:r>
              <a:rPr lang="en-US" dirty="0" smtClean="0"/>
              <a:t>Diana Sheehan</a:t>
            </a:r>
          </a:p>
          <a:p>
            <a:endParaRPr lang="en-US" dirty="0" smtClean="0"/>
          </a:p>
          <a:p>
            <a:r>
              <a:rPr lang="en-US" dirty="0" smtClean="0"/>
              <a:t>T:   +1 (708) 250 3693</a:t>
            </a:r>
          </a:p>
          <a:p>
            <a:endParaRPr lang="en-US" dirty="0" smtClean="0"/>
          </a:p>
          <a:p>
            <a:r>
              <a:rPr lang="en-US" dirty="0" smtClean="0">
                <a:hlinkClick r:id="rId4"/>
              </a:rPr>
              <a:t>Diana.Sheehan@KantarRetail.com</a:t>
            </a:r>
            <a:r>
              <a:rPr lang="en-US" dirty="0" smtClean="0"/>
              <a:t> </a:t>
            </a:r>
          </a:p>
          <a:p>
            <a:endParaRPr lang="en-US" dirty="0" smtClean="0"/>
          </a:p>
          <a:p>
            <a:endParaRPr lang="en-US" dirty="0" smtClean="0"/>
          </a:p>
          <a:p>
            <a:r>
              <a:rPr lang="en-US" dirty="0" smtClean="0"/>
              <a:t>        @</a:t>
            </a:r>
            <a:r>
              <a:rPr lang="en-US" dirty="0" err="1" smtClean="0"/>
              <a:t>KR_DianaS</a:t>
            </a:r>
            <a:endParaRPr lang="en-US" dirty="0" smtClean="0"/>
          </a:p>
          <a:p>
            <a:r>
              <a:rPr lang="en-US" dirty="0" smtClean="0"/>
              <a:t>        @kantarretail</a:t>
            </a:r>
          </a:p>
          <a:p>
            <a:endParaRPr lang="en-US" dirty="0" smtClean="0"/>
          </a:p>
          <a:p>
            <a:r>
              <a:rPr lang="en-US" dirty="0" smtClean="0">
                <a:hlinkClick r:id="rId5"/>
              </a:rPr>
              <a:t>www.kantarretail.com</a:t>
            </a:r>
            <a:endParaRPr lang="en-US" dirty="0" smtClean="0"/>
          </a:p>
        </p:txBody>
      </p:sp>
      <p:sp>
        <p:nvSpPr>
          <p:cNvPr id="8" name="Slide Number Placeholder 7"/>
          <p:cNvSpPr>
            <a:spLocks noGrp="1"/>
          </p:cNvSpPr>
          <p:nvPr>
            <p:ph type="sldNum" sz="quarter" idx="12"/>
          </p:nvPr>
        </p:nvSpPr>
        <p:spPr/>
        <p:txBody>
          <a:bodyPr/>
          <a:lstStyle/>
          <a:p>
            <a:fld id="{784497E4-7F62-4A38-9641-7F7D91FE09B5}" type="slidenum">
              <a:rPr lang="en-US" smtClean="0"/>
              <a:pPr/>
              <a:t>26</a:t>
            </a:fld>
            <a:endParaRPr lang="en-US" dirty="0"/>
          </a:p>
        </p:txBody>
      </p:sp>
      <p:pic>
        <p:nvPicPr>
          <p:cNvPr id="5" name="Picture 4"/>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407805" y="4540460"/>
            <a:ext cx="342335" cy="278316"/>
          </a:xfrm>
          <a:prstGeom prst="rect">
            <a:avLst/>
          </a:prstGeom>
        </p:spPr>
      </p:pic>
    </p:spTree>
    <p:extLst>
      <p:ext uri="{BB962C8B-B14F-4D97-AF65-F5344CB8AC3E}">
        <p14:creationId xmlns:p14="http://schemas.microsoft.com/office/powerpoint/2010/main" val="301650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p:cNvSpPr>
          <p:nvPr/>
        </p:nvSpPr>
        <p:spPr bwMode="auto">
          <a:xfrm>
            <a:off x="7843849" y="1143164"/>
            <a:ext cx="4198639" cy="5025583"/>
          </a:xfrm>
          <a:custGeom>
            <a:avLst/>
            <a:gdLst>
              <a:gd name="T0" fmla="*/ 493 w 1001"/>
              <a:gd name="T1" fmla="*/ 0 h 1188"/>
              <a:gd name="T2" fmla="*/ 1001 w 1001"/>
              <a:gd name="T3" fmla="*/ 0 h 1188"/>
              <a:gd name="T4" fmla="*/ 508 w 1001"/>
              <a:gd name="T5" fmla="*/ 1188 h 1188"/>
              <a:gd name="T6" fmla="*/ 0 w 1001"/>
              <a:gd name="T7" fmla="*/ 1188 h 1188"/>
              <a:gd name="T8" fmla="*/ 493 w 1001"/>
              <a:gd name="T9" fmla="*/ 0 h 1188"/>
            </a:gdLst>
            <a:ahLst/>
            <a:cxnLst>
              <a:cxn ang="0">
                <a:pos x="T0" y="T1"/>
              </a:cxn>
              <a:cxn ang="0">
                <a:pos x="T2" y="T3"/>
              </a:cxn>
              <a:cxn ang="0">
                <a:pos x="T4" y="T5"/>
              </a:cxn>
              <a:cxn ang="0">
                <a:pos x="T6" y="T7"/>
              </a:cxn>
              <a:cxn ang="0">
                <a:pos x="T8" y="T9"/>
              </a:cxn>
            </a:cxnLst>
            <a:rect l="0" t="0" r="r" b="b"/>
            <a:pathLst>
              <a:path w="1001" h="1188">
                <a:moveTo>
                  <a:pt x="493" y="0"/>
                </a:moveTo>
                <a:lnTo>
                  <a:pt x="1001" y="0"/>
                </a:lnTo>
                <a:lnTo>
                  <a:pt x="508" y="1188"/>
                </a:lnTo>
                <a:lnTo>
                  <a:pt x="0" y="1188"/>
                </a:lnTo>
                <a:lnTo>
                  <a:pt x="493" y="0"/>
                </a:lnTo>
                <a:close/>
              </a:path>
            </a:pathLst>
          </a:custGeom>
          <a:blipFill>
            <a:blip r:embed="rId3" cstate="email">
              <a:extLst>
                <a:ext uri="{28A0092B-C50C-407E-A947-70E740481C1C}">
                  <a14:useLocalDpi xmlns:a14="http://schemas.microsoft.com/office/drawing/2010/main"/>
                </a:ext>
              </a:extLst>
            </a:blip>
            <a:srcRect/>
            <a:stretch>
              <a:fillRect l="-113404" r="-128650"/>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GB" dirty="0" smtClean="0"/>
              <a:t>Agenda</a:t>
            </a:r>
            <a:endParaRPr lang="en-GB" dirty="0"/>
          </a:p>
        </p:txBody>
      </p:sp>
      <p:sp>
        <p:nvSpPr>
          <p:cNvPr id="5" name="Slide Number Placeholder 4"/>
          <p:cNvSpPr>
            <a:spLocks noGrp="1"/>
          </p:cNvSpPr>
          <p:nvPr>
            <p:ph type="sldNum" sz="quarter" idx="12"/>
          </p:nvPr>
        </p:nvSpPr>
        <p:spPr/>
        <p:txBody>
          <a:bodyPr/>
          <a:lstStyle/>
          <a:p>
            <a:fld id="{4034BEE3-566C-4068-A777-C3A4762E861B}" type="slidenum">
              <a:rPr lang="en-GB" smtClean="0"/>
              <a:pPr/>
              <a:t>3</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281330384"/>
              </p:ext>
            </p:extLst>
          </p:nvPr>
        </p:nvGraphicFramePr>
        <p:xfrm>
          <a:off x="380999" y="1714501"/>
          <a:ext cx="5624016" cy="2560320"/>
        </p:xfrm>
        <a:graphic>
          <a:graphicData uri="http://schemas.openxmlformats.org/drawingml/2006/table">
            <a:tbl>
              <a:tblPr firstRow="1" bandRow="1">
                <a:tableStyleId>{2D5ABB26-0587-4C30-8999-92F81FD0307C}</a:tableStyleId>
              </a:tblPr>
              <a:tblGrid>
                <a:gridCol w="5624016"/>
              </a:tblGrid>
              <a:tr h="363682">
                <a:tc>
                  <a:txBody>
                    <a:bodyPr/>
                    <a:lstStyle/>
                    <a:p>
                      <a:r>
                        <a:rPr lang="en-US" sz="2400" b="0" dirty="0" smtClean="0">
                          <a:solidFill>
                            <a:schemeClr val="tx2"/>
                          </a:solidFill>
                        </a:rPr>
                        <a:t>Growth</a:t>
                      </a:r>
                      <a:r>
                        <a:rPr lang="en-US" sz="2400" b="0" baseline="0" dirty="0" smtClean="0">
                          <a:solidFill>
                            <a:schemeClr val="tx2"/>
                          </a:solidFill>
                        </a:rPr>
                        <a:t> and Trends</a:t>
                      </a:r>
                    </a:p>
                    <a:p>
                      <a:endParaRPr lang="en-US" sz="2400" dirty="0">
                        <a:solidFill>
                          <a:schemeClr val="tx2"/>
                        </a:solidFill>
                      </a:endParaRPr>
                    </a:p>
                  </a:txBody>
                  <a:tcPr marL="0" marR="0" marT="0" marB="91440"/>
                </a:tc>
              </a:tr>
              <a:tr h="363682">
                <a:tc>
                  <a:txBody>
                    <a:bodyPr/>
                    <a:lstStyle/>
                    <a:p>
                      <a:r>
                        <a:rPr lang="en-US" sz="2400" baseline="0" dirty="0" smtClean="0">
                          <a:solidFill>
                            <a:schemeClr val="tx2"/>
                          </a:solidFill>
                        </a:rPr>
                        <a:t>Private Label on the Ground</a:t>
                      </a:r>
                    </a:p>
                    <a:p>
                      <a:endParaRPr lang="en-US" sz="2400" dirty="0">
                        <a:solidFill>
                          <a:schemeClr val="tx2"/>
                        </a:solidFill>
                      </a:endParaRPr>
                    </a:p>
                  </a:txBody>
                  <a:tcPr marL="0" marR="0" marT="0" marB="91440"/>
                </a:tc>
              </a:tr>
              <a:tr h="0">
                <a:tc>
                  <a:txBody>
                    <a:bodyPr/>
                    <a:lstStyle/>
                    <a:p>
                      <a:r>
                        <a:rPr lang="en-US" sz="2400" dirty="0" smtClean="0">
                          <a:solidFill>
                            <a:schemeClr val="tx2"/>
                          </a:solidFill>
                        </a:rPr>
                        <a:t>What</a:t>
                      </a:r>
                      <a:r>
                        <a:rPr lang="en-US" sz="2400" baseline="0" dirty="0" smtClean="0">
                          <a:solidFill>
                            <a:schemeClr val="tx2"/>
                          </a:solidFill>
                        </a:rPr>
                        <a:t> to Do Back at Home</a:t>
                      </a:r>
                      <a:endParaRPr lang="en-US" sz="2400" dirty="0">
                        <a:solidFill>
                          <a:schemeClr val="tx2"/>
                        </a:solidFill>
                      </a:endParaRPr>
                    </a:p>
                  </a:txBody>
                  <a:tcPr marL="0" marR="0" marT="0" marB="91440"/>
                </a:tc>
              </a:tr>
              <a:tr h="363682">
                <a:tc>
                  <a:txBody>
                    <a:bodyPr/>
                    <a:lstStyle/>
                    <a:p>
                      <a:endParaRPr lang="en-US" sz="2400" dirty="0">
                        <a:solidFill>
                          <a:schemeClr val="tx2"/>
                        </a:solidFill>
                      </a:endParaRPr>
                    </a:p>
                  </a:txBody>
                  <a:tcPr marL="0" marR="0" marT="0" marB="91440"/>
                </a:tc>
              </a:tr>
            </a:tbl>
          </a:graphicData>
        </a:graphic>
      </p:graphicFrame>
      <p:sp>
        <p:nvSpPr>
          <p:cNvPr id="19" name="Freeform 18"/>
          <p:cNvSpPr/>
          <p:nvPr/>
        </p:nvSpPr>
        <p:spPr>
          <a:xfrm>
            <a:off x="9716998" y="1143164"/>
            <a:ext cx="2475002" cy="5024031"/>
          </a:xfrm>
          <a:custGeom>
            <a:avLst/>
            <a:gdLst>
              <a:gd name="connsiteX0" fmla="*/ 2067222 w 2475002"/>
              <a:gd name="connsiteY0" fmla="*/ 0 h 5024031"/>
              <a:gd name="connsiteX1" fmla="*/ 2094002 w 2475002"/>
              <a:gd name="connsiteY1" fmla="*/ 0 h 5024031"/>
              <a:gd name="connsiteX2" fmla="*/ 2475002 w 2475002"/>
              <a:gd name="connsiteY2" fmla="*/ 0 h 5024031"/>
              <a:gd name="connsiteX3" fmla="*/ 2475002 w 2475002"/>
              <a:gd name="connsiteY3" fmla="*/ 4185854 h 5024031"/>
              <a:gd name="connsiteX4" fmla="*/ 2475002 w 2475002"/>
              <a:gd name="connsiteY4" fmla="*/ 5024031 h 5024031"/>
              <a:gd name="connsiteX5" fmla="*/ 2130120 w 2475002"/>
              <a:gd name="connsiteY5" fmla="*/ 5024031 h 5024031"/>
              <a:gd name="connsiteX6" fmla="*/ 2094002 w 2475002"/>
              <a:gd name="connsiteY6" fmla="*/ 5024031 h 5024031"/>
              <a:gd name="connsiteX7" fmla="*/ 0 w 2475002"/>
              <a:gd name="connsiteY7" fmla="*/ 5024031 h 50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002" h="5024031">
                <a:moveTo>
                  <a:pt x="2067222" y="0"/>
                </a:moveTo>
                <a:lnTo>
                  <a:pt x="2094002" y="0"/>
                </a:lnTo>
                <a:lnTo>
                  <a:pt x="2475002" y="0"/>
                </a:lnTo>
                <a:lnTo>
                  <a:pt x="2475002" y="4185854"/>
                </a:lnTo>
                <a:lnTo>
                  <a:pt x="2475002" y="5024031"/>
                </a:lnTo>
                <a:lnTo>
                  <a:pt x="2130120" y="5024031"/>
                </a:lnTo>
                <a:lnTo>
                  <a:pt x="2094002" y="5024031"/>
                </a:lnTo>
                <a:lnTo>
                  <a:pt x="0" y="50240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02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Why Do Retailers Invest in Private Brands?  </a:t>
            </a:r>
            <a:endParaRPr lang="en-US" sz="2400" dirty="0">
              <a:solidFill>
                <a:schemeClr val="tx1"/>
              </a:solidFill>
            </a:endParaRPr>
          </a:p>
        </p:txBody>
      </p:sp>
      <p:sp>
        <p:nvSpPr>
          <p:cNvPr id="3" name="Text Placeholder 2"/>
          <p:cNvSpPr>
            <a:spLocks noGrp="1"/>
          </p:cNvSpPr>
          <p:nvPr>
            <p:ph type="body" sz="quarter" idx="13"/>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5383361"/>
              </p:ext>
            </p:extLst>
          </p:nvPr>
        </p:nvGraphicFramePr>
        <p:xfrm>
          <a:off x="381000" y="1714500"/>
          <a:ext cx="11430000" cy="400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4"/>
          </p:nvPr>
        </p:nvSpPr>
        <p:spPr/>
        <p:txBody>
          <a:bodyPr/>
          <a:lstStyle/>
          <a:p>
            <a:r>
              <a:rPr lang="en-US" dirty="0" smtClean="0"/>
              <a:t>Source: Kantar Retail analysis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4</a:t>
            </a:fld>
            <a:endParaRPr lang="en-US" dirty="0"/>
          </a:p>
        </p:txBody>
      </p:sp>
    </p:spTree>
    <p:extLst>
      <p:ext uri="{BB962C8B-B14F-4D97-AF65-F5344CB8AC3E}">
        <p14:creationId xmlns:p14="http://schemas.microsoft.com/office/powerpoint/2010/main" val="6119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CB6402E-2532-4A8D-9376-B8110D1BC9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50C4BEE-734C-4A17-AB80-EA4A64A800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5EC7A99-3467-4C7D-BB8C-C867B0FCCA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Label Growth and Trends at a Glance</a:t>
            </a:r>
            <a:endParaRPr lang="en-US" dirty="0"/>
          </a:p>
        </p:txBody>
      </p:sp>
      <p:sp>
        <p:nvSpPr>
          <p:cNvPr id="5" name="Text Placeholder 4"/>
          <p:cNvSpPr>
            <a:spLocks noGrp="1"/>
          </p:cNvSpPr>
          <p:nvPr>
            <p:ph type="body" sz="quarter" idx="13"/>
          </p:nvPr>
        </p:nvSpPr>
        <p:spPr/>
        <p:txBody>
          <a:bodyPr/>
          <a:lstStyle/>
          <a:p>
            <a:r>
              <a:rPr lang="en-US" dirty="0" smtClean="0"/>
              <a:t>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276406490"/>
              </p:ext>
            </p:extLst>
          </p:nvPr>
        </p:nvGraphicFramePr>
        <p:xfrm>
          <a:off x="381000" y="1714500"/>
          <a:ext cx="560070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4"/>
          </p:nvPr>
        </p:nvSpPr>
        <p:spPr/>
        <p:txBody>
          <a:bodyPr/>
          <a:lstStyle/>
          <a:p>
            <a:r>
              <a:rPr lang="en-US" dirty="0"/>
              <a:t>Source: PLMA‘s 2016 Private Label </a:t>
            </a:r>
            <a:r>
              <a:rPr lang="en-US" dirty="0" smtClean="0"/>
              <a:t>Yearbook, 2016 Sales are Kantar Retail Projection</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5</a:t>
            </a:fld>
            <a:endParaRPr lang="en-US" dirty="0"/>
          </a:p>
        </p:txBody>
      </p:sp>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72482" y="1008154"/>
            <a:ext cx="4952787" cy="498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 Diagonal Corner Rectangle 14"/>
          <p:cNvSpPr/>
          <p:nvPr/>
        </p:nvSpPr>
        <p:spPr>
          <a:xfrm>
            <a:off x="8484874" y="4828899"/>
            <a:ext cx="1658974" cy="969481"/>
          </a:xfrm>
          <a:prstGeom prst="round2DiagRect">
            <a:avLst>
              <a:gd name="adj1" fmla="val 37505"/>
              <a:gd name="adj2" fmla="val 0"/>
            </a:avLst>
          </a:pr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US: 18%</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48839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Significant Regional </a:t>
            </a:r>
            <a:r>
              <a:rPr lang="en-US" dirty="0">
                <a:solidFill>
                  <a:schemeClr val="tx1"/>
                </a:solidFill>
              </a:rPr>
              <a:t>V</a:t>
            </a:r>
            <a:r>
              <a:rPr lang="en-US" dirty="0" smtClean="0">
                <a:solidFill>
                  <a:schemeClr val="tx1"/>
                </a:solidFill>
              </a:rPr>
              <a:t>ariations Exist within the US</a:t>
            </a:r>
            <a:endParaRPr lang="en-US" dirty="0">
              <a:solidFill>
                <a:schemeClr val="tx1"/>
              </a:solidFill>
            </a:endParaRPr>
          </a:p>
        </p:txBody>
      </p:sp>
      <p:sp>
        <p:nvSpPr>
          <p:cNvPr id="5" name="Text Placeholder 4"/>
          <p:cNvSpPr>
            <a:spLocks noGrp="1"/>
          </p:cNvSpPr>
          <p:nvPr>
            <p:ph type="body" sz="quarter" idx="14"/>
          </p:nvPr>
        </p:nvSpPr>
        <p:spPr/>
        <p:txBody>
          <a:bodyPr/>
          <a:lstStyle/>
          <a:p>
            <a:r>
              <a:rPr lang="en-US" dirty="0"/>
              <a:t>Source: PLMA‘s 2016 Private Label </a:t>
            </a:r>
            <a:r>
              <a:rPr lang="en-US" dirty="0" smtClean="0"/>
              <a:t>Yearbook</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6</a:t>
            </a:fld>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404" y="999461"/>
            <a:ext cx="7574534"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2682"/>
          <a:stretch/>
        </p:blipFill>
        <p:spPr bwMode="auto">
          <a:xfrm>
            <a:off x="8365171" y="1408901"/>
            <a:ext cx="3467125" cy="159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402869" y="1270589"/>
            <a:ext cx="1737360" cy="32195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132002" y="1312880"/>
            <a:ext cx="1753898" cy="415987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885900" y="2038259"/>
            <a:ext cx="1282891" cy="286783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631599" y="4906097"/>
            <a:ext cx="2934268" cy="83099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dirty="0">
                <a:solidFill>
                  <a:schemeClr val="tx1">
                    <a:lumMod val="75000"/>
                    <a:lumOff val="25000"/>
                  </a:schemeClr>
                </a:solidFill>
              </a:rPr>
              <a:t>The Coasts lag the rest of the US</a:t>
            </a:r>
          </a:p>
        </p:txBody>
      </p:sp>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7009"/>
          <a:stretch/>
        </p:blipFill>
        <p:spPr bwMode="auto">
          <a:xfrm>
            <a:off x="9249161" y="3074063"/>
            <a:ext cx="1699144" cy="159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37875" y="835685"/>
            <a:ext cx="3713098" cy="492443"/>
          </a:xfrm>
          <a:prstGeom prst="rect">
            <a:avLst/>
          </a:prstGeom>
        </p:spPr>
        <p:txBody>
          <a:bodyPr wrap="square" lIns="0" tIns="0" rIns="0" bIns="0" rtlCol="0">
            <a:spAutoFit/>
          </a:bodyPr>
          <a:lstStyle/>
          <a:p>
            <a:pPr algn="ctr"/>
            <a:r>
              <a:rPr lang="en-US" sz="1600" b="1" dirty="0" smtClean="0"/>
              <a:t>Dollar* and Unit Share of Private Label by Region</a:t>
            </a:r>
          </a:p>
        </p:txBody>
      </p:sp>
      <p:sp>
        <p:nvSpPr>
          <p:cNvPr id="11" name="Rectangle 10"/>
          <p:cNvSpPr/>
          <p:nvPr/>
        </p:nvSpPr>
        <p:spPr>
          <a:xfrm>
            <a:off x="6391701" y="5867720"/>
            <a:ext cx="5659272" cy="246221"/>
          </a:xfrm>
          <a:prstGeom prst="rect">
            <a:avLst/>
          </a:prstGeom>
        </p:spPr>
        <p:txBody>
          <a:bodyPr wrap="square">
            <a:spAutoFit/>
          </a:bodyPr>
          <a:lstStyle/>
          <a:p>
            <a:pPr algn="r"/>
            <a:r>
              <a:rPr lang="en-US" sz="1000" dirty="0" smtClean="0"/>
              <a:t>*Dollar Share is top line in graphic </a:t>
            </a:r>
            <a:r>
              <a:rPr lang="en-US" sz="1000" dirty="0"/>
              <a:t>and Unit </a:t>
            </a:r>
            <a:r>
              <a:rPr lang="en-US" sz="1000" dirty="0" smtClean="0"/>
              <a:t>Share is bottom line, Data for 2015</a:t>
            </a:r>
            <a:endParaRPr lang="en-US" sz="1000" dirty="0"/>
          </a:p>
        </p:txBody>
      </p:sp>
    </p:spTree>
    <p:extLst>
      <p:ext uri="{BB962C8B-B14F-4D97-AF65-F5344CB8AC3E}">
        <p14:creationId xmlns:p14="http://schemas.microsoft.com/office/powerpoint/2010/main" val="21988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0"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Label Already Captured Staple Categories</a:t>
            </a:r>
            <a:endParaRPr lang="en-US" dirty="0"/>
          </a:p>
        </p:txBody>
      </p:sp>
      <p:sp>
        <p:nvSpPr>
          <p:cNvPr id="3" name="Text Placeholder 2"/>
          <p:cNvSpPr>
            <a:spLocks noGrp="1"/>
          </p:cNvSpPr>
          <p:nvPr>
            <p:ph type="body" sz="quarter" idx="13"/>
          </p:nvPr>
        </p:nvSpPr>
        <p:spPr/>
        <p:txBody>
          <a:bodyPr/>
          <a:lstStyle/>
          <a:p>
            <a:r>
              <a:rPr lang="en-US" dirty="0" smtClean="0">
                <a:solidFill>
                  <a:schemeClr val="tx1"/>
                </a:solidFill>
              </a:rPr>
              <a:t>The next opportunity is smart center-store expansion and HBC</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8390556"/>
              </p:ext>
            </p:extLst>
          </p:nvPr>
        </p:nvGraphicFramePr>
        <p:xfrm>
          <a:off x="381000" y="2031999"/>
          <a:ext cx="11430000" cy="38800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4"/>
          </p:nvPr>
        </p:nvSpPr>
        <p:spPr/>
        <p:txBody>
          <a:bodyPr/>
          <a:lstStyle/>
          <a:p>
            <a:r>
              <a:rPr lang="en-US" dirty="0" smtClean="0"/>
              <a:t>Source: Kantar Retail </a:t>
            </a:r>
            <a:r>
              <a:rPr lang="en-US" dirty="0" err="1" smtClean="0"/>
              <a:t>ShopperScape</a:t>
            </a:r>
            <a:r>
              <a:rPr lang="en-US" baseline="30000" dirty="0" smtClean="0"/>
              <a:t>®</a:t>
            </a:r>
            <a:r>
              <a:rPr lang="en-US" dirty="0" smtClean="0"/>
              <a:t>, February 2017</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solidFill>
                  <a:prstClr val="black">
                    <a:tint val="75000"/>
                  </a:prstClr>
                </a:solidFill>
              </a:rPr>
              <a:pPr/>
              <a:t>7</a:t>
            </a:fld>
            <a:endParaRPr lang="en-US" dirty="0">
              <a:solidFill>
                <a:prstClr val="black">
                  <a:tint val="75000"/>
                </a:prstClr>
              </a:solidFill>
            </a:endParaRPr>
          </a:p>
        </p:txBody>
      </p:sp>
      <p:sp>
        <p:nvSpPr>
          <p:cNvPr id="8" name="TextBox 7"/>
          <p:cNvSpPr txBox="1"/>
          <p:nvPr/>
        </p:nvSpPr>
        <p:spPr>
          <a:xfrm>
            <a:off x="381000" y="1473200"/>
            <a:ext cx="11417300" cy="492443"/>
          </a:xfrm>
          <a:prstGeom prst="rect">
            <a:avLst/>
          </a:prstGeom>
        </p:spPr>
        <p:txBody>
          <a:bodyPr wrap="square" lIns="0" tIns="0" rIns="0" bIns="0" rtlCol="0">
            <a:spAutoFit/>
          </a:bodyPr>
          <a:lstStyle/>
          <a:p>
            <a:r>
              <a:rPr lang="en-US" sz="1600" b="1" dirty="0" smtClean="0"/>
              <a:t>Last Purchase: National vs. Private Bran</a:t>
            </a:r>
            <a:r>
              <a:rPr lang="en-US" dirty="0" smtClean="0"/>
              <a:t>d</a:t>
            </a:r>
          </a:p>
          <a:p>
            <a:r>
              <a:rPr lang="en-US" sz="1400" dirty="0" smtClean="0"/>
              <a:t>(among shoppers who ever purchase category)</a:t>
            </a:r>
          </a:p>
        </p:txBody>
      </p:sp>
    </p:spTree>
    <p:extLst>
      <p:ext uri="{BB962C8B-B14F-4D97-AF65-F5344CB8AC3E}">
        <p14:creationId xmlns:p14="http://schemas.microsoft.com/office/powerpoint/2010/main" val="32727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0487514"/>
              </p:ext>
            </p:extLst>
          </p:nvPr>
        </p:nvGraphicFramePr>
        <p:xfrm>
          <a:off x="9362361" y="2369162"/>
          <a:ext cx="1993206" cy="3383280"/>
        </p:xfrm>
        <a:graphic>
          <a:graphicData uri="http://schemas.openxmlformats.org/drawingml/2006/table">
            <a:tbl>
              <a:tblPr>
                <a:tableStyleId>{2D5ABB26-0587-4C30-8999-92F81FD0307C}</a:tableStyleId>
              </a:tblPr>
              <a:tblGrid>
                <a:gridCol w="996603"/>
                <a:gridCol w="996603"/>
              </a:tblGrid>
              <a:tr h="281940">
                <a:tc>
                  <a:txBody>
                    <a:bodyPr/>
                    <a:lstStyle/>
                    <a:p>
                      <a:pPr algn="ctr" fontAlgn="b"/>
                      <a:r>
                        <a:rPr lang="en-US" sz="1200" b="0" i="0" u="none" strike="noStrike" dirty="0">
                          <a:effectLst/>
                          <a:latin typeface="Arial"/>
                        </a:rPr>
                        <a:t>48%</a:t>
                      </a:r>
                    </a:p>
                  </a:txBody>
                  <a:tcPr marL="9525" marR="9525" marT="9525" marB="0" anchor="ctr"/>
                </a:tc>
                <a:tc>
                  <a:txBody>
                    <a:bodyPr/>
                    <a:lstStyle/>
                    <a:p>
                      <a:pPr algn="ctr" fontAlgn="b"/>
                      <a:r>
                        <a:rPr lang="en-US" sz="1200" b="0" i="0" u="none" strike="noStrike" dirty="0">
                          <a:effectLst/>
                          <a:latin typeface="Arial"/>
                        </a:rPr>
                        <a:t>53%</a:t>
                      </a:r>
                    </a:p>
                  </a:txBody>
                  <a:tcPr marL="9525" marR="9525" marT="9525" marB="0" anchor="ctr"/>
                </a:tc>
              </a:tr>
              <a:tr h="281940">
                <a:tc>
                  <a:txBody>
                    <a:bodyPr/>
                    <a:lstStyle/>
                    <a:p>
                      <a:pPr algn="ctr" fontAlgn="b"/>
                      <a:r>
                        <a:rPr lang="en-US" sz="1200" b="0" i="0" u="none" strike="noStrike" dirty="0">
                          <a:effectLst/>
                          <a:latin typeface="Arial"/>
                        </a:rPr>
                        <a:t>25%</a:t>
                      </a:r>
                    </a:p>
                  </a:txBody>
                  <a:tcPr marL="9525" marR="9525" marT="9525" marB="0" anchor="ctr"/>
                </a:tc>
                <a:tc>
                  <a:txBody>
                    <a:bodyPr/>
                    <a:lstStyle/>
                    <a:p>
                      <a:pPr algn="ctr" fontAlgn="b"/>
                      <a:r>
                        <a:rPr lang="en-US" sz="1200" b="0" i="0" u="none" strike="noStrike">
                          <a:effectLst/>
                          <a:latin typeface="Arial"/>
                        </a:rPr>
                        <a:t>39%</a:t>
                      </a:r>
                    </a:p>
                  </a:txBody>
                  <a:tcPr marL="9525" marR="9525" marT="9525" marB="0" anchor="ctr"/>
                </a:tc>
              </a:tr>
              <a:tr h="281940">
                <a:tc>
                  <a:txBody>
                    <a:bodyPr/>
                    <a:lstStyle/>
                    <a:p>
                      <a:pPr algn="ctr" fontAlgn="b"/>
                      <a:r>
                        <a:rPr lang="en-US" sz="1200" b="0" i="0" u="none" strike="noStrike">
                          <a:effectLst/>
                          <a:latin typeface="Arial"/>
                        </a:rPr>
                        <a:t>22%</a:t>
                      </a:r>
                    </a:p>
                  </a:txBody>
                  <a:tcPr marL="9525" marR="9525" marT="9525" marB="0" anchor="ctr"/>
                </a:tc>
                <a:tc>
                  <a:txBody>
                    <a:bodyPr/>
                    <a:lstStyle/>
                    <a:p>
                      <a:pPr algn="ctr" fontAlgn="b"/>
                      <a:r>
                        <a:rPr lang="en-US" sz="1200" b="0" i="0" u="none" strike="noStrike">
                          <a:effectLst/>
                          <a:latin typeface="Arial"/>
                        </a:rPr>
                        <a:t>32%</a:t>
                      </a:r>
                    </a:p>
                  </a:txBody>
                  <a:tcPr marL="9525" marR="9525" marT="9525" marB="0" anchor="ctr"/>
                </a:tc>
              </a:tr>
              <a:tr h="281940">
                <a:tc>
                  <a:txBody>
                    <a:bodyPr/>
                    <a:lstStyle/>
                    <a:p>
                      <a:pPr algn="ctr" fontAlgn="b"/>
                      <a:r>
                        <a:rPr lang="en-US" sz="1200" b="0" i="0" u="none" strike="noStrike">
                          <a:effectLst/>
                          <a:latin typeface="Arial"/>
                        </a:rPr>
                        <a:t>20%</a:t>
                      </a:r>
                    </a:p>
                  </a:txBody>
                  <a:tcPr marL="9525" marR="9525" marT="9525" marB="0" anchor="ctr"/>
                </a:tc>
                <a:tc>
                  <a:txBody>
                    <a:bodyPr/>
                    <a:lstStyle/>
                    <a:p>
                      <a:pPr algn="ctr" fontAlgn="b"/>
                      <a:r>
                        <a:rPr lang="en-US" sz="1200" b="0" i="0" u="none" strike="noStrike">
                          <a:effectLst/>
                          <a:latin typeface="Arial"/>
                        </a:rPr>
                        <a:t>27%</a:t>
                      </a:r>
                    </a:p>
                  </a:txBody>
                  <a:tcPr marL="9525" marR="9525" marT="9525" marB="0" anchor="ctr"/>
                </a:tc>
              </a:tr>
              <a:tr h="281940">
                <a:tc>
                  <a:txBody>
                    <a:bodyPr/>
                    <a:lstStyle/>
                    <a:p>
                      <a:pPr algn="ctr" fontAlgn="b"/>
                      <a:r>
                        <a:rPr lang="en-US" sz="1200" b="0" i="0" u="none" strike="noStrike">
                          <a:effectLst/>
                          <a:latin typeface="Arial"/>
                        </a:rPr>
                        <a:t>19%</a:t>
                      </a:r>
                    </a:p>
                  </a:txBody>
                  <a:tcPr marL="9525" marR="9525" marT="9525" marB="0" anchor="ctr"/>
                </a:tc>
                <a:tc>
                  <a:txBody>
                    <a:bodyPr/>
                    <a:lstStyle/>
                    <a:p>
                      <a:pPr algn="ctr" fontAlgn="b"/>
                      <a:r>
                        <a:rPr lang="en-US" sz="1200" b="0" i="0" u="none" strike="noStrike">
                          <a:effectLst/>
                          <a:latin typeface="Arial"/>
                        </a:rPr>
                        <a:t>26%</a:t>
                      </a:r>
                    </a:p>
                  </a:txBody>
                  <a:tcPr marL="9525" marR="9525" marT="9525" marB="0" anchor="ctr"/>
                </a:tc>
              </a:tr>
              <a:tr h="281940">
                <a:tc>
                  <a:txBody>
                    <a:bodyPr/>
                    <a:lstStyle/>
                    <a:p>
                      <a:pPr algn="ctr" fontAlgn="b"/>
                      <a:r>
                        <a:rPr lang="en-US" sz="1200" b="0" i="0" u="none" strike="noStrike">
                          <a:effectLst/>
                          <a:latin typeface="Arial"/>
                        </a:rPr>
                        <a:t>20%</a:t>
                      </a:r>
                    </a:p>
                  </a:txBody>
                  <a:tcPr marL="9525" marR="9525" marT="9525" marB="0" anchor="ctr"/>
                </a:tc>
                <a:tc>
                  <a:txBody>
                    <a:bodyPr/>
                    <a:lstStyle/>
                    <a:p>
                      <a:pPr algn="ctr" fontAlgn="b"/>
                      <a:r>
                        <a:rPr lang="en-US" sz="1200" b="0" i="0" u="none" strike="noStrike">
                          <a:effectLst/>
                          <a:latin typeface="Arial"/>
                        </a:rPr>
                        <a:t>19%</a:t>
                      </a:r>
                    </a:p>
                  </a:txBody>
                  <a:tcPr marL="9525" marR="9525" marT="9525" marB="0" anchor="ctr"/>
                </a:tc>
              </a:tr>
              <a:tr h="281940">
                <a:tc>
                  <a:txBody>
                    <a:bodyPr/>
                    <a:lstStyle/>
                    <a:p>
                      <a:pPr algn="ctr" fontAlgn="b"/>
                      <a:r>
                        <a:rPr lang="en-US" sz="1200" b="0" i="0" u="none" strike="noStrike">
                          <a:effectLst/>
                          <a:latin typeface="Arial"/>
                        </a:rPr>
                        <a:t>12%</a:t>
                      </a:r>
                    </a:p>
                  </a:txBody>
                  <a:tcPr marL="9525" marR="9525" marT="9525" marB="0" anchor="ctr"/>
                </a:tc>
                <a:tc>
                  <a:txBody>
                    <a:bodyPr/>
                    <a:lstStyle/>
                    <a:p>
                      <a:pPr algn="ctr" fontAlgn="b"/>
                      <a:r>
                        <a:rPr lang="en-US" sz="1200" b="0" i="0" u="none" strike="noStrike">
                          <a:effectLst/>
                          <a:latin typeface="Arial"/>
                        </a:rPr>
                        <a:t>13%</a:t>
                      </a:r>
                    </a:p>
                  </a:txBody>
                  <a:tcPr marL="9525" marR="9525" marT="9525" marB="0" anchor="ctr"/>
                </a:tc>
              </a:tr>
              <a:tr h="281940">
                <a:tc>
                  <a:txBody>
                    <a:bodyPr/>
                    <a:lstStyle/>
                    <a:p>
                      <a:pPr algn="ctr" fontAlgn="b"/>
                      <a:r>
                        <a:rPr lang="en-US" sz="1200" b="0" i="0" u="none" strike="noStrike">
                          <a:effectLst/>
                          <a:latin typeface="Arial"/>
                        </a:rPr>
                        <a:t>9%</a:t>
                      </a:r>
                    </a:p>
                  </a:txBody>
                  <a:tcPr marL="9525" marR="9525" marT="9525" marB="0" anchor="ctr"/>
                </a:tc>
                <a:tc>
                  <a:txBody>
                    <a:bodyPr/>
                    <a:lstStyle/>
                    <a:p>
                      <a:pPr algn="ctr" fontAlgn="b"/>
                      <a:r>
                        <a:rPr lang="en-US" sz="1200" b="0" i="0" u="none" strike="noStrike">
                          <a:effectLst/>
                          <a:latin typeface="Arial"/>
                        </a:rPr>
                        <a:t>4%</a:t>
                      </a:r>
                    </a:p>
                  </a:txBody>
                  <a:tcPr marL="9525" marR="9525" marT="9525" marB="0" anchor="ctr"/>
                </a:tc>
              </a:tr>
              <a:tr h="281940">
                <a:tc>
                  <a:txBody>
                    <a:bodyPr/>
                    <a:lstStyle/>
                    <a:p>
                      <a:pPr algn="ctr" fontAlgn="b"/>
                      <a:r>
                        <a:rPr lang="en-US" sz="1200" b="0" i="0" u="none" strike="noStrike">
                          <a:effectLst/>
                          <a:latin typeface="Arial"/>
                        </a:rPr>
                        <a:t>8%</a:t>
                      </a:r>
                    </a:p>
                  </a:txBody>
                  <a:tcPr marL="9525" marR="9525" marT="9525" marB="0" anchor="ctr"/>
                </a:tc>
                <a:tc>
                  <a:txBody>
                    <a:bodyPr/>
                    <a:lstStyle/>
                    <a:p>
                      <a:pPr algn="ctr" fontAlgn="b"/>
                      <a:r>
                        <a:rPr lang="en-US" sz="1200" b="0" i="0" u="none" strike="noStrike">
                          <a:effectLst/>
                          <a:latin typeface="Arial"/>
                        </a:rPr>
                        <a:t>4%</a:t>
                      </a:r>
                    </a:p>
                  </a:txBody>
                  <a:tcPr marL="9525" marR="9525" marT="9525" marB="0" anchor="ctr"/>
                </a:tc>
              </a:tr>
              <a:tr h="281940">
                <a:tc>
                  <a:txBody>
                    <a:bodyPr/>
                    <a:lstStyle/>
                    <a:p>
                      <a:pPr algn="ctr" fontAlgn="b"/>
                      <a:r>
                        <a:rPr lang="en-US" sz="1200" b="0" i="0" u="none" strike="noStrike">
                          <a:effectLst/>
                          <a:latin typeface="Arial"/>
                        </a:rPr>
                        <a:t>9%</a:t>
                      </a:r>
                    </a:p>
                  </a:txBody>
                  <a:tcPr marL="9525" marR="9525" marT="9525" marB="0" anchor="ctr"/>
                </a:tc>
                <a:tc>
                  <a:txBody>
                    <a:bodyPr/>
                    <a:lstStyle/>
                    <a:p>
                      <a:pPr algn="ctr" fontAlgn="b"/>
                      <a:r>
                        <a:rPr lang="en-US" sz="1200" b="0" i="0" u="none" strike="noStrike">
                          <a:effectLst/>
                          <a:latin typeface="Arial"/>
                        </a:rPr>
                        <a:t>4%</a:t>
                      </a:r>
                    </a:p>
                  </a:txBody>
                  <a:tcPr marL="9525" marR="9525" marT="9525" marB="0" anchor="ctr"/>
                </a:tc>
              </a:tr>
              <a:tr h="281940">
                <a:tc>
                  <a:txBody>
                    <a:bodyPr/>
                    <a:lstStyle/>
                    <a:p>
                      <a:pPr algn="ctr" fontAlgn="b"/>
                      <a:r>
                        <a:rPr lang="en-US" sz="1200" b="0" i="0" u="none" strike="noStrike">
                          <a:effectLst/>
                          <a:latin typeface="Arial"/>
                        </a:rPr>
                        <a:t>4%</a:t>
                      </a:r>
                    </a:p>
                  </a:txBody>
                  <a:tcPr marL="9525" marR="9525" marT="9525" marB="0" anchor="ctr"/>
                </a:tc>
                <a:tc>
                  <a:txBody>
                    <a:bodyPr/>
                    <a:lstStyle/>
                    <a:p>
                      <a:pPr algn="ctr" fontAlgn="b"/>
                      <a:r>
                        <a:rPr lang="en-US" sz="1200" b="0" i="0" u="none" strike="noStrike">
                          <a:effectLst/>
                          <a:latin typeface="Arial"/>
                        </a:rPr>
                        <a:t>4%</a:t>
                      </a:r>
                    </a:p>
                  </a:txBody>
                  <a:tcPr marL="9525" marR="9525" marT="9525" marB="0" anchor="ctr"/>
                </a:tc>
              </a:tr>
              <a:tr h="281940">
                <a:tc>
                  <a:txBody>
                    <a:bodyPr/>
                    <a:lstStyle/>
                    <a:p>
                      <a:pPr algn="ctr" fontAlgn="b"/>
                      <a:r>
                        <a:rPr lang="en-US" sz="1200" b="0" i="0" u="none" strike="noStrike">
                          <a:effectLst/>
                          <a:latin typeface="Arial"/>
                        </a:rPr>
                        <a:t>5%</a:t>
                      </a:r>
                    </a:p>
                  </a:txBody>
                  <a:tcPr marL="9525" marR="9525" marT="9525" marB="0" anchor="ctr"/>
                </a:tc>
                <a:tc>
                  <a:txBody>
                    <a:bodyPr/>
                    <a:lstStyle/>
                    <a:p>
                      <a:pPr algn="ctr" fontAlgn="b"/>
                      <a:r>
                        <a:rPr lang="en-US" sz="1200" b="0" i="0" u="none" strike="noStrike" dirty="0">
                          <a:effectLst/>
                          <a:latin typeface="Arial"/>
                        </a:rPr>
                        <a:t>3%</a:t>
                      </a:r>
                    </a:p>
                  </a:txBody>
                  <a:tcPr marL="9525" marR="9525" marT="9525" marB="0" anchor="ctr"/>
                </a:tc>
              </a:tr>
            </a:tbl>
          </a:graphicData>
        </a:graphic>
      </p:graphicFrame>
      <p:sp>
        <p:nvSpPr>
          <p:cNvPr id="2" name="Title 1"/>
          <p:cNvSpPr>
            <a:spLocks noGrp="1"/>
          </p:cNvSpPr>
          <p:nvPr>
            <p:ph type="title"/>
          </p:nvPr>
        </p:nvSpPr>
        <p:spPr/>
        <p:txBody>
          <a:bodyPr/>
          <a:lstStyle/>
          <a:p>
            <a:r>
              <a:rPr lang="en-US" dirty="0"/>
              <a:t>The Foundations Behind </a:t>
            </a:r>
            <a:r>
              <a:rPr lang="en-US" dirty="0" smtClean="0"/>
              <a:t>Your Private </a:t>
            </a:r>
            <a:r>
              <a:rPr lang="en-US" dirty="0"/>
              <a:t>Brands</a:t>
            </a:r>
          </a:p>
        </p:txBody>
      </p:sp>
      <p:sp>
        <p:nvSpPr>
          <p:cNvPr id="3" name="Text Placeholder 2"/>
          <p:cNvSpPr>
            <a:spLocks noGrp="1"/>
          </p:cNvSpPr>
          <p:nvPr>
            <p:ph type="body" sz="quarter" idx="13"/>
          </p:nvPr>
        </p:nvSpPr>
        <p:spPr/>
        <p:txBody>
          <a:bodyPr/>
          <a:lstStyle/>
          <a:p>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6812876"/>
              </p:ext>
            </p:extLst>
          </p:nvPr>
        </p:nvGraphicFramePr>
        <p:xfrm>
          <a:off x="381000" y="2252120"/>
          <a:ext cx="9090546" cy="36812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4"/>
          </p:nvPr>
        </p:nvSpPr>
        <p:spPr/>
        <p:txBody>
          <a:bodyPr/>
          <a:lstStyle/>
          <a:p>
            <a:r>
              <a:rPr lang="en-US" dirty="0" smtClean="0"/>
              <a:t>Source: Kantar Retail </a:t>
            </a:r>
            <a:r>
              <a:rPr lang="en-US" dirty="0" err="1" smtClean="0"/>
              <a:t>ShopperScape</a:t>
            </a:r>
            <a:r>
              <a:rPr lang="en-US" baseline="30000" dirty="0" smtClean="0"/>
              <a:t>®</a:t>
            </a:r>
            <a:r>
              <a:rPr lang="en-US" dirty="0" smtClean="0"/>
              <a:t>, February 2017</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solidFill>
                  <a:prstClr val="black">
                    <a:tint val="75000"/>
                  </a:prstClr>
                </a:solidFill>
              </a:rPr>
              <a:pPr/>
              <a:t>8</a:t>
            </a:fld>
            <a:endParaRPr lang="en-US" dirty="0">
              <a:solidFill>
                <a:prstClr val="black">
                  <a:tint val="75000"/>
                </a:prstClr>
              </a:solidFill>
            </a:endParaRPr>
          </a:p>
        </p:txBody>
      </p:sp>
      <p:sp>
        <p:nvSpPr>
          <p:cNvPr id="8" name="TextBox 7"/>
          <p:cNvSpPr txBox="1"/>
          <p:nvPr/>
        </p:nvSpPr>
        <p:spPr>
          <a:xfrm>
            <a:off x="381000" y="1473200"/>
            <a:ext cx="11417300" cy="461665"/>
          </a:xfrm>
          <a:prstGeom prst="rect">
            <a:avLst/>
          </a:prstGeom>
        </p:spPr>
        <p:txBody>
          <a:bodyPr wrap="square" lIns="0" tIns="0" rIns="0" bIns="0" rtlCol="0">
            <a:spAutoFit/>
          </a:bodyPr>
          <a:lstStyle/>
          <a:p>
            <a:r>
              <a:rPr lang="en-US" sz="1600" b="1" dirty="0" smtClean="0"/>
              <a:t>Reasons for Purchasing Private Label Food/Beverage Products Instead of National/Name Brand</a:t>
            </a:r>
            <a:endParaRPr lang="en-US" dirty="0" smtClean="0"/>
          </a:p>
          <a:p>
            <a:r>
              <a:rPr lang="en-US" sz="1400" dirty="0" smtClean="0"/>
              <a:t>(among shoppers purchased private label last time they purchased category; weighted average across 15 food/beverage categories)</a:t>
            </a:r>
          </a:p>
        </p:txBody>
      </p:sp>
      <p:cxnSp>
        <p:nvCxnSpPr>
          <p:cNvPr id="10" name="Straight Connector 9"/>
          <p:cNvCxnSpPr/>
          <p:nvPr/>
        </p:nvCxnSpPr>
        <p:spPr>
          <a:xfrm>
            <a:off x="4244454" y="2665815"/>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493676" y="2057616"/>
            <a:ext cx="844467" cy="2978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u="sng" dirty="0" smtClean="0">
                <a:solidFill>
                  <a:prstClr val="black">
                    <a:lumMod val="75000"/>
                    <a:lumOff val="25000"/>
                  </a:prstClr>
                </a:solidFill>
              </a:rPr>
              <a:t>Gen Y</a:t>
            </a:r>
          </a:p>
        </p:txBody>
      </p:sp>
      <p:sp>
        <p:nvSpPr>
          <p:cNvPr id="22" name="Rectangle 21"/>
          <p:cNvSpPr/>
          <p:nvPr/>
        </p:nvSpPr>
        <p:spPr>
          <a:xfrm>
            <a:off x="10402020" y="2057616"/>
            <a:ext cx="808075" cy="2978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u="sng" dirty="0" smtClean="0">
                <a:solidFill>
                  <a:prstClr val="black">
                    <a:lumMod val="75000"/>
                    <a:lumOff val="25000"/>
                  </a:prstClr>
                </a:solidFill>
              </a:rPr>
              <a:t>Boomers</a:t>
            </a:r>
          </a:p>
        </p:txBody>
      </p:sp>
      <p:cxnSp>
        <p:nvCxnSpPr>
          <p:cNvPr id="30" name="Straight Connector 29"/>
          <p:cNvCxnSpPr/>
          <p:nvPr/>
        </p:nvCxnSpPr>
        <p:spPr>
          <a:xfrm>
            <a:off x="4260374" y="2954695"/>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374" y="3241303"/>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35350" y="3516535"/>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51270" y="3805415"/>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39894" y="4080647"/>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55814" y="4369527"/>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58086" y="4658407"/>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74006" y="4947287"/>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76278" y="5208871"/>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51254" y="5497751"/>
            <a:ext cx="756831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a:off x="10043315" y="4422999"/>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flipV="1">
            <a:off x="10043315" y="2445512"/>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flipV="1">
            <a:off x="10043315" y="2709368"/>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flipV="1">
            <a:off x="10043697" y="3297351"/>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10043315" y="3015993"/>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flipV="1">
            <a:off x="10043697" y="3599879"/>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11077711" y="4703568"/>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V="1">
            <a:off x="11077711" y="4422999"/>
            <a:ext cx="182880" cy="16459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0043697" y="5528855"/>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10043697" y="4703568"/>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10043697" y="4965153"/>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11077711" y="2407541"/>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11078093" y="3578664"/>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11078093" y="2712433"/>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11078093" y="3001314"/>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11077711" y="3298842"/>
            <a:ext cx="182880" cy="16459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80999" y="5964074"/>
            <a:ext cx="9534909" cy="161583"/>
          </a:xfrm>
          <a:prstGeom prst="rect">
            <a:avLst/>
          </a:prstGeom>
        </p:spPr>
        <p:txBody>
          <a:bodyPr wrap="square" lIns="0" tIns="0" rIns="0" bIns="0" rtlCol="0">
            <a:spAutoFit/>
          </a:bodyPr>
          <a:lstStyle/>
          <a:p>
            <a:r>
              <a:rPr lang="en-US" sz="1050" i="1" dirty="0" smtClean="0"/>
              <a:t>Note: Arrows indicate significant difference vs. all private label purchasers (95% confidence level)</a:t>
            </a:r>
          </a:p>
        </p:txBody>
      </p:sp>
    </p:spTree>
    <p:extLst>
      <p:ext uri="{BB962C8B-B14F-4D97-AF65-F5344CB8AC3E}">
        <p14:creationId xmlns:p14="http://schemas.microsoft.com/office/powerpoint/2010/main" val="254629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Shoppers Trust Brands?</a:t>
            </a:r>
            <a:endParaRPr lang="en-US" dirty="0"/>
          </a:p>
        </p:txBody>
      </p:sp>
      <p:sp>
        <p:nvSpPr>
          <p:cNvPr id="6" name="Slide Number Placeholder 5"/>
          <p:cNvSpPr>
            <a:spLocks noGrp="1"/>
          </p:cNvSpPr>
          <p:nvPr>
            <p:ph type="sldNum" sz="quarter" idx="12"/>
          </p:nvPr>
        </p:nvSpPr>
        <p:spPr/>
        <p:txBody>
          <a:bodyPr/>
          <a:lstStyle/>
          <a:p>
            <a:fld id="{784497E4-7F62-4A38-9641-7F7D91FE09B5}" type="slidenum">
              <a:rPr lang="en-US" smtClean="0"/>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88448066"/>
              </p:ext>
            </p:extLst>
          </p:nvPr>
        </p:nvGraphicFramePr>
        <p:xfrm>
          <a:off x="407846" y="1297172"/>
          <a:ext cx="8048256" cy="4606131"/>
        </p:xfrm>
        <a:graphic>
          <a:graphicData uri="http://schemas.openxmlformats.org/drawingml/2006/table">
            <a:tbl>
              <a:tblPr>
                <a:tableStyleId>{3B4B98B0-60AC-42C2-AFA5-B58CD77FA1E5}</a:tableStyleId>
              </a:tblPr>
              <a:tblGrid>
                <a:gridCol w="3940326"/>
                <a:gridCol w="821586"/>
                <a:gridCol w="821586"/>
                <a:gridCol w="821586"/>
                <a:gridCol w="821586"/>
                <a:gridCol w="821586"/>
              </a:tblGrid>
              <a:tr h="742623">
                <a:tc>
                  <a:txBody>
                    <a:bodyPr/>
                    <a:lstStyle/>
                    <a:p>
                      <a:pPr algn="l" fontAlgn="ctr"/>
                      <a:r>
                        <a:rPr lang="en-US" sz="1000" b="0" i="0" u="none" strike="noStrike" dirty="0">
                          <a:solidFill>
                            <a:srgbClr val="000000"/>
                          </a:solidFill>
                          <a:effectLst/>
                          <a:latin typeface="Arial"/>
                        </a:rPr>
                        <a:t> </a:t>
                      </a:r>
                    </a:p>
                  </a:txBody>
                  <a:tcPr marL="9525" marR="9525" marT="9525" marB="0"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lumMod val="75000"/>
                              <a:lumOff val="25000"/>
                            </a:schemeClr>
                          </a:solidFill>
                          <a:effectLst/>
                          <a:latin typeface="Arial"/>
                        </a:rPr>
                        <a:t>All Shoppers</a:t>
                      </a:r>
                    </a:p>
                  </a:txBody>
                  <a:tcPr marL="9525" marR="9525" marT="9525"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lumMod val="75000"/>
                              <a:lumOff val="25000"/>
                            </a:schemeClr>
                          </a:solidFill>
                          <a:effectLst/>
                          <a:latin typeface="Arial"/>
                        </a:rPr>
                        <a:t>Gen Y</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dirty="0">
                          <a:solidFill>
                            <a:schemeClr val="tx1">
                              <a:lumMod val="75000"/>
                              <a:lumOff val="25000"/>
                            </a:schemeClr>
                          </a:solidFill>
                          <a:effectLst/>
                          <a:latin typeface="Arial"/>
                        </a:rPr>
                        <a:t>Gen X</a:t>
                      </a:r>
                    </a:p>
                  </a:txBody>
                  <a:tcPr marL="9525" marR="9525" marT="9525" marB="0"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dirty="0">
                          <a:solidFill>
                            <a:schemeClr val="tx1">
                              <a:lumMod val="75000"/>
                              <a:lumOff val="25000"/>
                            </a:schemeClr>
                          </a:solidFill>
                          <a:effectLst/>
                          <a:latin typeface="Arial"/>
                        </a:rPr>
                        <a:t>Baby Boomers</a:t>
                      </a:r>
                    </a:p>
                  </a:txBody>
                  <a:tcPr marL="9525" marR="9525" marT="9525"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dirty="0">
                          <a:solidFill>
                            <a:schemeClr val="tx1">
                              <a:lumMod val="75000"/>
                              <a:lumOff val="25000"/>
                            </a:schemeClr>
                          </a:solidFill>
                          <a:effectLst/>
                          <a:latin typeface="Arial"/>
                        </a:rPr>
                        <a:t>Seniors</a:t>
                      </a:r>
                    </a:p>
                  </a:txBody>
                  <a:tcPr marL="9525" marR="9525" marT="9525" marB="0" anchor="ct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07829">
                <a:tc>
                  <a:txBody>
                    <a:bodyPr/>
                    <a:lstStyle/>
                    <a:p>
                      <a:pPr algn="l" fontAlgn="ctr"/>
                      <a:r>
                        <a:rPr lang="en-US" sz="1600" b="0" i="0" u="none" strike="noStrike" dirty="0">
                          <a:solidFill>
                            <a:schemeClr val="tx1">
                              <a:lumMod val="75000"/>
                              <a:lumOff val="25000"/>
                            </a:schemeClr>
                          </a:solidFill>
                          <a:effectLst/>
                          <a:latin typeface="Arial"/>
                        </a:rPr>
                        <a:t>I trust that </a:t>
                      </a:r>
                      <a:r>
                        <a:rPr lang="en-US" sz="1600" b="1" i="0" u="sng" strike="noStrike" dirty="0">
                          <a:solidFill>
                            <a:schemeClr val="tx1">
                              <a:lumMod val="75000"/>
                              <a:lumOff val="25000"/>
                            </a:schemeClr>
                          </a:solidFill>
                          <a:effectLst/>
                          <a:latin typeface="Arial"/>
                        </a:rPr>
                        <a:t>retailers </a:t>
                      </a:r>
                      <a:r>
                        <a:rPr lang="en-US" sz="1600" b="0" i="0" u="none" strike="noStrike" dirty="0">
                          <a:solidFill>
                            <a:schemeClr val="tx1">
                              <a:lumMod val="75000"/>
                              <a:lumOff val="25000"/>
                            </a:schemeClr>
                          </a:solidFill>
                          <a:effectLst/>
                          <a:latin typeface="Arial"/>
                        </a:rPr>
                        <a:t>are taking the necessary steps to ensure the quality of the products they offer</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56%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7829">
                <a:tc>
                  <a:txBody>
                    <a:bodyPr/>
                    <a:lstStyle/>
                    <a:p>
                      <a:pPr algn="l" fontAlgn="ctr"/>
                      <a:r>
                        <a:rPr lang="en-US" sz="1600" b="0" i="0" u="none" strike="noStrike" dirty="0">
                          <a:solidFill>
                            <a:schemeClr val="tx1">
                              <a:lumMod val="75000"/>
                              <a:lumOff val="25000"/>
                            </a:schemeClr>
                          </a:solidFill>
                          <a:effectLst/>
                          <a:latin typeface="Arial"/>
                        </a:rPr>
                        <a:t>I trust that </a:t>
                      </a:r>
                      <a:r>
                        <a:rPr lang="en-US" sz="1600" b="1" i="0" u="sng" strike="noStrike" dirty="0">
                          <a:solidFill>
                            <a:schemeClr val="tx1">
                              <a:lumMod val="75000"/>
                              <a:lumOff val="25000"/>
                            </a:schemeClr>
                          </a:solidFill>
                          <a:effectLst/>
                          <a:latin typeface="Arial"/>
                        </a:rPr>
                        <a:t>brands </a:t>
                      </a:r>
                      <a:r>
                        <a:rPr lang="en-US" sz="1600" b="0" i="0" u="none" strike="noStrike" dirty="0">
                          <a:solidFill>
                            <a:schemeClr val="tx1">
                              <a:lumMod val="75000"/>
                              <a:lumOff val="25000"/>
                            </a:schemeClr>
                          </a:solidFill>
                          <a:effectLst/>
                          <a:latin typeface="Arial"/>
                        </a:rPr>
                        <a:t>are taking the necessary steps to ensure the quality of the products they offer</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59%</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57%</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829">
                <a:tc>
                  <a:txBody>
                    <a:bodyPr/>
                    <a:lstStyle/>
                    <a:p>
                      <a:pPr algn="l" fontAlgn="ctr"/>
                      <a:r>
                        <a:rPr lang="en-US" sz="1600" b="0" i="0" u="none" strike="noStrike" dirty="0">
                          <a:solidFill>
                            <a:schemeClr val="tx1">
                              <a:lumMod val="75000"/>
                              <a:lumOff val="25000"/>
                            </a:schemeClr>
                          </a:solidFill>
                          <a:effectLst/>
                          <a:latin typeface="Arial"/>
                        </a:rPr>
                        <a:t>I trust that retailers will remove a product from their shelves if they feel it's unsafe</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61%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60%</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63%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61%</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7829">
                <a:tc>
                  <a:txBody>
                    <a:bodyPr/>
                    <a:lstStyle/>
                    <a:p>
                      <a:pPr algn="l" fontAlgn="ctr"/>
                      <a:r>
                        <a:rPr lang="en-US" sz="1600" b="0" i="0" u="none" strike="noStrike" dirty="0">
                          <a:solidFill>
                            <a:schemeClr val="tx1">
                              <a:lumMod val="75000"/>
                              <a:lumOff val="25000"/>
                            </a:schemeClr>
                          </a:solidFill>
                          <a:effectLst/>
                          <a:latin typeface="Arial"/>
                        </a:rPr>
                        <a:t>I am willing to spend more for a product that makes a specific safety guarantee </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42%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lumMod val="75000"/>
                              <a:lumOff val="25000"/>
                            </a:schemeClr>
                          </a:solidFill>
                          <a:effectLst/>
                          <a:latin typeface="Arial"/>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en-US" sz="1600" b="0" i="0" u="none" strike="noStrike" dirty="0">
                          <a:solidFill>
                            <a:schemeClr val="tx1">
                              <a:lumMod val="75000"/>
                              <a:lumOff val="25000"/>
                            </a:schemeClr>
                          </a:solidFill>
                          <a:effectLst/>
                          <a:latin typeface="Arial"/>
                        </a:rPr>
                        <a:t>43%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chemeClr val="tx1">
                              <a:lumMod val="75000"/>
                              <a:lumOff val="25000"/>
                            </a:schemeClr>
                          </a:solidFill>
                          <a:effectLst/>
                          <a:latin typeface="Arial"/>
                        </a:rPr>
                        <a:t>38%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lumMod val="75000"/>
                              <a:lumOff val="25000"/>
                            </a:schemeClr>
                          </a:solidFill>
                          <a:effectLst/>
                          <a:latin typeface="Arial"/>
                        </a:rPr>
                        <a:t>42%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7829">
                <a:tc>
                  <a:txBody>
                    <a:bodyPr/>
                    <a:lstStyle/>
                    <a:p>
                      <a:pPr algn="l" fontAlgn="ctr"/>
                      <a:r>
                        <a:rPr lang="en-US" sz="1600" b="0" i="0" u="none" strike="noStrike" dirty="0">
                          <a:solidFill>
                            <a:schemeClr val="tx1">
                              <a:lumMod val="75000"/>
                              <a:lumOff val="25000"/>
                            </a:schemeClr>
                          </a:solidFill>
                          <a:effectLst/>
                          <a:latin typeface="Arial"/>
                        </a:rPr>
                        <a:t>I prefer to shop at retailers that are transparent about product quality</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63%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61%</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chemeClr val="tx1">
                              <a:lumMod val="75000"/>
                              <a:lumOff val="25000"/>
                            </a:schemeClr>
                          </a:solidFill>
                          <a:effectLst/>
                          <a:latin typeface="Arial"/>
                        </a:rPr>
                        <a:t>63%</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7931">
                <a:tc>
                  <a:txBody>
                    <a:bodyPr/>
                    <a:lstStyle/>
                    <a:p>
                      <a:pPr algn="l" fontAlgn="ctr"/>
                      <a:r>
                        <a:rPr lang="en-US" sz="1600" b="0" i="0" u="none" strike="noStrike" dirty="0">
                          <a:solidFill>
                            <a:schemeClr val="tx1">
                              <a:lumMod val="75000"/>
                              <a:lumOff val="25000"/>
                            </a:schemeClr>
                          </a:solidFill>
                          <a:effectLst/>
                          <a:latin typeface="Arial"/>
                        </a:rPr>
                        <a:t>I am willing to spend more on a brand I trust</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dirty="0">
                          <a:solidFill>
                            <a:schemeClr val="tx1">
                              <a:lumMod val="75000"/>
                              <a:lumOff val="25000"/>
                            </a:schemeClr>
                          </a:solidFill>
                          <a:effectLst/>
                          <a:latin typeface="Arial"/>
                        </a:rPr>
                        <a:t>61%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lumMod val="75000"/>
                              <a:lumOff val="25000"/>
                            </a:schemeClr>
                          </a:solidFill>
                          <a:effectLst/>
                          <a:latin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en-US" sz="1600" b="0" i="0" u="none" strike="noStrike" dirty="0">
                          <a:solidFill>
                            <a:schemeClr val="tx1">
                              <a:lumMod val="75000"/>
                              <a:lumOff val="25000"/>
                            </a:schemeClr>
                          </a:solidFill>
                          <a:effectLst/>
                          <a:latin typeface="Arial"/>
                        </a:rPr>
                        <a:t>62%</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chemeClr val="tx1">
                              <a:lumMod val="75000"/>
                              <a:lumOff val="25000"/>
                            </a:schemeClr>
                          </a:solidFill>
                          <a:effectLst/>
                          <a:latin typeface="Arial"/>
                        </a:rPr>
                        <a:t>57%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lumMod val="75000"/>
                              <a:lumOff val="25000"/>
                            </a:schemeClr>
                          </a:solidFill>
                          <a:effectLst/>
                          <a:latin typeface="Arial"/>
                        </a:rPr>
                        <a:t>61%</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3" name="Text Placeholder 4"/>
          <p:cNvSpPr>
            <a:spLocks noGrp="1"/>
          </p:cNvSpPr>
          <p:nvPr>
            <p:ph type="body" sz="quarter" idx="14"/>
          </p:nvPr>
        </p:nvSpPr>
        <p:spPr/>
        <p:txBody>
          <a:bodyPr>
            <a:noAutofit/>
          </a:bodyPr>
          <a:lstStyle/>
          <a:p>
            <a:pPr>
              <a:spcBef>
                <a:spcPts val="0"/>
              </a:spcBef>
            </a:pPr>
            <a:r>
              <a:rPr lang="en-US" dirty="0"/>
              <a:t>Source: Kantar Retail ShopperScape®, </a:t>
            </a:r>
            <a:r>
              <a:rPr lang="en-US" dirty="0" smtClean="0"/>
              <a:t>March 2016</a:t>
            </a:r>
          </a:p>
          <a:p>
            <a:pPr>
              <a:spcBef>
                <a:spcPts val="0"/>
              </a:spcBef>
            </a:pPr>
            <a:r>
              <a:rPr lang="en-US" dirty="0" smtClean="0"/>
              <a:t>Shading indicate significant difference from all shoppers</a:t>
            </a:r>
            <a:endParaRPr lang="en-US" dirty="0"/>
          </a:p>
        </p:txBody>
      </p:sp>
      <p:pic>
        <p:nvPicPr>
          <p:cNvPr id="5127" name="Picture 7" descr="Image result for quality guaranteed stamp transpar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6103" y="1988289"/>
            <a:ext cx="3579206" cy="323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2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lank">
  <a:themeElements>
    <a:clrScheme name="Kantar Retail">
      <a:dk1>
        <a:sysClr val="windowText" lastClr="000000"/>
      </a:dk1>
      <a:lt1>
        <a:sysClr val="window" lastClr="FFFFFF"/>
      </a:lt1>
      <a:dk2>
        <a:srgbClr val="848484"/>
      </a:dk2>
      <a:lt2>
        <a:srgbClr val="FFFFFF"/>
      </a:lt2>
      <a:accent1>
        <a:srgbClr val="00B6ED"/>
      </a:accent1>
      <a:accent2>
        <a:srgbClr val="24338A"/>
      </a:accent2>
      <a:accent3>
        <a:srgbClr val="8CC640"/>
      </a:accent3>
      <a:accent4>
        <a:srgbClr val="848484"/>
      </a:accent4>
      <a:accent5>
        <a:srgbClr val="F68B1F"/>
      </a:accent5>
      <a:accent6>
        <a:srgbClr val="EC232B"/>
      </a:accent6>
      <a:hlink>
        <a:srgbClr val="24338A"/>
      </a:hlink>
      <a:folHlink>
        <a:srgbClr val="6163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a:defRPr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5330</TotalTime>
  <Words>1970</Words>
  <Application>Microsoft Office PowerPoint</Application>
  <PresentationFormat>Custom</PresentationFormat>
  <Paragraphs>427</Paragraphs>
  <Slides>26</Slides>
  <Notes>23</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vt:lpstr>
      <vt:lpstr>The Evolution of "Brand": How U.S. Shoppers Have Helped Create the New Wave of Private Label</vt:lpstr>
      <vt:lpstr>PowerPoint Presentation</vt:lpstr>
      <vt:lpstr>Agenda</vt:lpstr>
      <vt:lpstr>Why Do Retailers Invest in Private Brands?  </vt:lpstr>
      <vt:lpstr>Private Label Growth and Trends at a Glance</vt:lpstr>
      <vt:lpstr>Significant Regional Variations Exist within the US</vt:lpstr>
      <vt:lpstr>Private Label Already Captured Staple Categories</vt:lpstr>
      <vt:lpstr>The Foundations Behind Your Private Brands</vt:lpstr>
      <vt:lpstr>How Do Shoppers Trust Brands?</vt:lpstr>
      <vt:lpstr>A Useful Tool For Understanding Private Label</vt:lpstr>
      <vt:lpstr>How Can We Think About Well Known Private Labels Today?</vt:lpstr>
      <vt:lpstr>Carrefour Supports Differentiated Go-To-Market Strategies by Market</vt:lpstr>
      <vt:lpstr>Tailored Pricing and Promotions Support Carrefour’s Private Labels</vt:lpstr>
      <vt:lpstr>Carrefour’s PL Granted High Visibility in Online Assortment </vt:lpstr>
      <vt:lpstr>Price Positioning, Promotions, and Organic Critical to Walmart Grocery PL </vt:lpstr>
      <vt:lpstr>Target Pursues a Highly Differentiated Private Label Strategy</vt:lpstr>
      <vt:lpstr>Amazon Private Label History in a Nutshell</vt:lpstr>
      <vt:lpstr>Amazon Has Had Both Successes and Missteps</vt:lpstr>
      <vt:lpstr>Amazon’s Foray Into Consumables Takes an Experimental Approach</vt:lpstr>
      <vt:lpstr>Kirkland Signature Is Always Evolving To Maximize Value and Quality</vt:lpstr>
      <vt:lpstr>Sam’s Club: Revamping Private Label – An Opportunity and Threat </vt:lpstr>
      <vt:lpstr>ALDI and Lidl Are the Ultimate Private Label Manifestation</vt:lpstr>
      <vt:lpstr>Simple Truth: The Transcendent Brand of the Future</vt:lpstr>
      <vt:lpstr>Things to Remember:  Shoppers Are Changing! </vt:lpstr>
      <vt:lpstr>PowerPoint Presentation</vt:lpstr>
      <vt:lpstr>PowerPoint Presentation</vt:lpstr>
    </vt:vector>
  </TitlesOfParts>
  <Company>KITP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Campbell, Timothy (KRBST)</dc:creator>
  <cp:lastModifiedBy>Sheehan, Diana (KRCBG)</cp:lastModifiedBy>
  <cp:revision>148</cp:revision>
  <cp:lastPrinted>2017-03-27T11:45:02Z</cp:lastPrinted>
  <dcterms:created xsi:type="dcterms:W3CDTF">2016-11-16T16:24:45Z</dcterms:created>
  <dcterms:modified xsi:type="dcterms:W3CDTF">2017-04-06T11:20:36Z</dcterms:modified>
</cp:coreProperties>
</file>