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40"/>
  </p:notesMasterIdLst>
  <p:handoutMasterIdLst>
    <p:handoutMasterId r:id="rId41"/>
  </p:handoutMasterIdLst>
  <p:sldIdLst>
    <p:sldId id="346" r:id="rId2"/>
    <p:sldId id="269" r:id="rId3"/>
    <p:sldId id="270" r:id="rId4"/>
    <p:sldId id="304" r:id="rId5"/>
    <p:sldId id="374" r:id="rId6"/>
    <p:sldId id="310" r:id="rId7"/>
    <p:sldId id="430" r:id="rId8"/>
    <p:sldId id="384" r:id="rId9"/>
    <p:sldId id="315" r:id="rId10"/>
    <p:sldId id="316" r:id="rId11"/>
    <p:sldId id="377" r:id="rId12"/>
    <p:sldId id="312" r:id="rId13"/>
    <p:sldId id="381" r:id="rId14"/>
    <p:sldId id="359" r:id="rId15"/>
    <p:sldId id="313" r:id="rId16"/>
    <p:sldId id="388" r:id="rId17"/>
    <p:sldId id="431" r:id="rId18"/>
    <p:sldId id="400" r:id="rId19"/>
    <p:sldId id="403" r:id="rId20"/>
    <p:sldId id="405" r:id="rId21"/>
    <p:sldId id="424" r:id="rId22"/>
    <p:sldId id="428" r:id="rId23"/>
    <p:sldId id="425" r:id="rId24"/>
    <p:sldId id="410" r:id="rId25"/>
    <p:sldId id="402" r:id="rId26"/>
    <p:sldId id="422" r:id="rId27"/>
    <p:sldId id="409" r:id="rId28"/>
    <p:sldId id="401" r:id="rId29"/>
    <p:sldId id="407" r:id="rId30"/>
    <p:sldId id="416" r:id="rId31"/>
    <p:sldId id="418" r:id="rId32"/>
    <p:sldId id="417" r:id="rId33"/>
    <p:sldId id="419" r:id="rId34"/>
    <p:sldId id="411" r:id="rId35"/>
    <p:sldId id="420" r:id="rId36"/>
    <p:sldId id="421" r:id="rId37"/>
    <p:sldId id="399" r:id="rId38"/>
    <p:sldId id="267" r:id="rId39"/>
  </p:sldIdLst>
  <p:sldSz cx="12192000" cy="68580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sprinkle" initials="d" lastIdx="2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1D"/>
    <a:srgbClr val="69A12B"/>
    <a:srgbClr val="CCFFCC"/>
    <a:srgbClr val="003300"/>
    <a:srgbClr val="99FF99"/>
    <a:srgbClr val="E37222"/>
    <a:srgbClr val="FFFF66"/>
    <a:srgbClr val="800080"/>
    <a:srgbClr val="FFFFA3"/>
    <a:srgbClr val="FDC82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018" autoAdjust="0"/>
    <p:restoredTop sz="86513" autoAdjust="0"/>
  </p:normalViewPr>
  <p:slideViewPr>
    <p:cSldViewPr snapToGrid="0">
      <p:cViewPr varScale="1">
        <p:scale>
          <a:sx n="89" d="100"/>
          <a:sy n="89" d="100"/>
        </p:scale>
        <p:origin x="-228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828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sprinkle.MARKETRESEARCH\Downloads\Export_list_1372636-US_03-21-2016-12-27-01-122-AM_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>
        <c:manualLayout>
          <c:layoutTarget val="inner"/>
          <c:xMode val="edge"/>
          <c:yMode val="edge"/>
          <c:x val="0.26017093175853018"/>
          <c:y val="3.7442694663167179E-2"/>
          <c:w val="0.69920412292213452"/>
          <c:h val="0.9592592592592597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E3722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32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'83. Are any of the following es'!$A$12:$A$29</c:f>
              <c:strCache>
                <c:ptCount val="18"/>
                <c:pt idx="0">
                  <c:v>Fresh</c:v>
                </c:pt>
                <c:pt idx="1">
                  <c:v>Low price</c:v>
                </c:pt>
                <c:pt idx="2">
                  <c:v>Healthy fats and oils</c:v>
                </c:pt>
                <c:pt idx="3">
                  <c:v>Natural</c:v>
                </c:pt>
                <c:pt idx="4">
                  <c:v>Low/reduced sugar</c:v>
                </c:pt>
                <c:pt idx="5">
                  <c:v>High fiber</c:v>
                </c:pt>
                <c:pt idx="6">
                  <c:v>High protein</c:v>
                </c:pt>
                <c:pt idx="7">
                  <c:v>Low/reduced sodium</c:v>
                </c:pt>
                <c:pt idx="8">
                  <c:v>Low saturated fat</c:v>
                </c:pt>
                <c:pt idx="9">
                  <c:v>Low/reduced fat</c:v>
                </c:pt>
                <c:pt idx="10">
                  <c:v>Nothing artificial</c:v>
                </c:pt>
                <c:pt idx="11">
                  <c:v>Organic</c:v>
                </c:pt>
                <c:pt idx="12">
                  <c:v>Low Carb</c:v>
                </c:pt>
                <c:pt idx="13">
                  <c:v>Local</c:v>
                </c:pt>
                <c:pt idx="14">
                  <c:v>Non-GMO</c:v>
                </c:pt>
                <c:pt idx="15">
                  <c:v>Bold flavor</c:v>
                </c:pt>
                <c:pt idx="16">
                  <c:v>Gluten/wheat free</c:v>
                </c:pt>
                <c:pt idx="17">
                  <c:v>Ancient grains</c:v>
                </c:pt>
              </c:strCache>
            </c:strRef>
          </c:cat>
          <c:val>
            <c:numRef>
              <c:f>'83. Are any of the following es'!$B$12:$B$29</c:f>
              <c:numCache>
                <c:formatCode>0%</c:formatCode>
                <c:ptCount val="18"/>
                <c:pt idx="0">
                  <c:v>0.65940000000000065</c:v>
                </c:pt>
                <c:pt idx="1">
                  <c:v>0.49180000000000207</c:v>
                </c:pt>
                <c:pt idx="2">
                  <c:v>0.47400000000000031</c:v>
                </c:pt>
                <c:pt idx="3">
                  <c:v>0.41520000000000001</c:v>
                </c:pt>
                <c:pt idx="4">
                  <c:v>0.39640000000000253</c:v>
                </c:pt>
                <c:pt idx="5">
                  <c:v>0.39300000000000213</c:v>
                </c:pt>
                <c:pt idx="6">
                  <c:v>0.36680000000000207</c:v>
                </c:pt>
                <c:pt idx="7">
                  <c:v>0.35590000000000038</c:v>
                </c:pt>
                <c:pt idx="8">
                  <c:v>0.34800000000000086</c:v>
                </c:pt>
                <c:pt idx="9">
                  <c:v>0.3455000000000007</c:v>
                </c:pt>
                <c:pt idx="10">
                  <c:v>0.30300000000000032</c:v>
                </c:pt>
                <c:pt idx="11">
                  <c:v>0.30100000000000032</c:v>
                </c:pt>
                <c:pt idx="12">
                  <c:v>0.26990000000000008</c:v>
                </c:pt>
                <c:pt idx="13">
                  <c:v>0.26150000000000001</c:v>
                </c:pt>
                <c:pt idx="14">
                  <c:v>0.25900000000000001</c:v>
                </c:pt>
                <c:pt idx="15">
                  <c:v>0.23970000000000041</c:v>
                </c:pt>
                <c:pt idx="16">
                  <c:v>0.14240000000000044</c:v>
                </c:pt>
                <c:pt idx="17">
                  <c:v>0.13450000000000001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E0-4EF1-B9D2-313E3A094F98}"/>
            </c:ext>
          </c:extLst>
        </c:ser>
        <c:axId val="100326784"/>
        <c:axId val="100768000"/>
      </c:barChart>
      <c:catAx>
        <c:axId val="10032678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1">
                <a:solidFill>
                  <a:srgbClr val="000032"/>
                </a:solidFill>
              </a:defRPr>
            </a:pPr>
            <a:endParaRPr lang="en-US"/>
          </a:p>
        </c:txPr>
        <c:crossAx val="100768000"/>
        <c:crosses val="autoZero"/>
        <c:auto val="1"/>
        <c:lblAlgn val="ctr"/>
        <c:lblOffset val="100"/>
      </c:catAx>
      <c:valAx>
        <c:axId val="100768000"/>
        <c:scaling>
          <c:orientation val="minMax"/>
        </c:scaling>
        <c:delete val="1"/>
        <c:axPos val="b"/>
        <c:numFmt formatCode="0%" sourceLinked="1"/>
        <c:tickLblPos val="none"/>
        <c:crossAx val="100326784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0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>
            <a:lvl1pPr algn="l" defTabSz="96565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59288" y="0"/>
            <a:ext cx="28543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>
            <a:lvl1pPr algn="r" defTabSz="96565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33" y="187236"/>
            <a:ext cx="1211283" cy="55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9497" y="9250880"/>
            <a:ext cx="2576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ym typeface="Symbol"/>
              </a:rPr>
              <a:t> 2015 Institute of Food Technologists (IFT)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337183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>
            <a:lvl1pPr algn="l" defTabSz="96565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>
            <a:lvl1pPr algn="r" defTabSz="96565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1963" y="720725"/>
            <a:ext cx="6396037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642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86" y="8804253"/>
            <a:ext cx="1246908" cy="5721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02954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2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can see the new focus on ingredients in the way c</a:t>
            </a:r>
            <a:r>
              <a:rPr lang="en-US" dirty="0"/>
              <a:t>ooking spray oils</a:t>
            </a:r>
            <a:r>
              <a:rPr lang="en-US" baseline="0" dirty="0"/>
              <a:t> are featuring the type of oil, not the brand or the non-stick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057C5CB1-F090-4F2D-AFA8-078F782DD5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0764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Wow!</a:t>
            </a:r>
            <a:r>
              <a:rPr lang="en-US" baseline="0" dirty="0"/>
              <a:t> for healthy fats and oils.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057C5CB1-F090-4F2D-AFA8-078F782DD54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Nonetheless, there has been a dramatic paradigm shift whereby</a:t>
            </a:r>
            <a:r>
              <a:rPr lang="en-US" baseline="0" dirty="0"/>
              <a:t> consumers increasingly recognize the positive nutritional role of oils in the diet.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057C5CB1-F090-4F2D-AFA8-078F782DD54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15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16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18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19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20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21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22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experiencing a food industry revolution.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057C5CB1-F090-4F2D-AFA8-078F782DD54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23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24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25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26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27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28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29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30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31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32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Driving the food revolution is </a:t>
            </a:r>
            <a:r>
              <a:rPr lang="en-US" dirty="0"/>
              <a:t>consumers’</a:t>
            </a:r>
            <a:r>
              <a:rPr lang="en-US" baseline="0" dirty="0"/>
              <a:t> desire</a:t>
            </a:r>
            <a:r>
              <a:rPr lang="en-US" dirty="0"/>
              <a:t> to eat healthier. </a:t>
            </a:r>
            <a:r>
              <a:rPr lang="en-US" baseline="0" dirty="0"/>
              <a:t> U.S. adult consumer are over five times more likely to agree than to disagree that they are trying to eat healthier.  </a:t>
            </a:r>
            <a:r>
              <a:rPr lang="en-US" dirty="0"/>
              <a:t>This desire</a:t>
            </a:r>
            <a:r>
              <a:rPr lang="en-US" baseline="0" dirty="0"/>
              <a:t> takes different forms (some substantive, some ephemeral), but remains a permanent feature of the food industry landscape and the primary growth driver.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057C5CB1-F090-4F2D-AFA8-078F782DD54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33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34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35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36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overall retail landscape level, </a:t>
            </a:r>
            <a:r>
              <a:rPr lang="en-US" baseline="0" dirty="0"/>
              <a:t>healthier eating concerns are driving the customer base growth </a:t>
            </a:r>
            <a:r>
              <a:rPr lang="en-US" dirty="0"/>
              <a:t>of natural channel supermarkets Trader</a:t>
            </a:r>
            <a:r>
              <a:rPr lang="en-US" baseline="0" dirty="0"/>
              <a:t> Joe’s and Whole Foods.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057C5CB1-F090-4F2D-AFA8-078F782DD5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8924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Healthy eating concerns are also driving a willingness to pay more for food products perceived as better for you, including an important role for ingredient avoidances, as evident in sales growth for organic and gluten-free.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057C5CB1-F090-4F2D-AFA8-078F782DD54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see this in</a:t>
            </a:r>
            <a:r>
              <a:rPr lang="en-US" baseline="0" dirty="0"/>
              <a:t> FMI data about switching to healthier oils.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057C5CB1-F090-4F2D-AFA8-078F782DD5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301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33E43359-7815-4C4E-A3BF-6305A6A5B785}" type="slidenum">
              <a:rPr lang="en-US" smtClean="0">
                <a:latin typeface="Arial" pitchFamily="34" charset="0"/>
              </a:rPr>
              <a:pPr/>
              <a:t>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Third,</a:t>
            </a:r>
            <a:r>
              <a:rPr lang="en-US" baseline="0" dirty="0"/>
              <a:t> a clean label paradigm has emerged among consumers that is characterized by prizing fresh, natural, whole foods; a faith in natural nutrition; distrust of highly processed foods and artificial additives; and often strong ingredient avoidances.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057C5CB1-F090-4F2D-AFA8-078F782DD54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Distrust of food processing</a:t>
            </a:r>
            <a:r>
              <a:rPr lang="en-US" baseline="0" dirty="0"/>
              <a:t> and of artificial additives leads to the product ingredient lists coming under harsh scrutiny, even including a sort of cap on number of ingredients, which is a shorthand way of seeking out more natural products and putting the brakes on food processing.</a:t>
            </a:r>
          </a:p>
          <a:p>
            <a:endParaRPr lang="en-US" baseline="0" dirty="0"/>
          </a:p>
          <a:p>
            <a:r>
              <a:rPr lang="en-US" baseline="0" dirty="0"/>
              <a:t>(will update this stat)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057C5CB1-F090-4F2D-AFA8-078F782DD54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892" y="5753506"/>
            <a:ext cx="8617685" cy="657749"/>
          </a:xfr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</a:p>
          <a:p>
            <a:r>
              <a:rPr lang="en-US" dirty="0"/>
              <a:t>Organization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892" y="4678751"/>
            <a:ext cx="10682515" cy="922355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557" y="40230"/>
            <a:ext cx="10874424" cy="1012372"/>
          </a:xfrm>
        </p:spPr>
        <p:txBody>
          <a:bodyPr anchor="b">
            <a:normAutofit/>
          </a:bodyPr>
          <a:lstStyle>
            <a:lvl1pPr algn="l">
              <a:lnSpc>
                <a:spcPts val="3000"/>
              </a:lnSpc>
              <a:defRPr sz="3000" b="1" spc="-11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43" y="1558636"/>
            <a:ext cx="10824339" cy="4308764"/>
          </a:xfrm>
        </p:spPr>
        <p:txBody>
          <a:bodyPr>
            <a:normAutofit/>
          </a:bodyPr>
          <a:lstStyle>
            <a:lvl1pPr marL="282575" indent="-282575">
              <a:spcBef>
                <a:spcPts val="600"/>
              </a:spcBef>
              <a:spcAft>
                <a:spcPts val="500"/>
              </a:spcAft>
              <a:buClr>
                <a:srgbClr val="94C947"/>
              </a:buClr>
              <a:buSzPct val="65000"/>
              <a:buFont typeface="Wingdings 3" panose="05040102010807070707" pitchFamily="18" charset="2"/>
              <a:buChar char=""/>
              <a:defRPr sz="2400" spc="0" baseline="0">
                <a:latin typeface="Arial" pitchFamily="34" charset="0"/>
                <a:cs typeface="Arial" pitchFamily="34" charset="0"/>
              </a:defRPr>
            </a:lvl1pPr>
            <a:lvl2pPr marL="512763" indent="-233363">
              <a:spcBef>
                <a:spcPts val="0"/>
              </a:spcBef>
              <a:spcAft>
                <a:spcPts val="500"/>
              </a:spcAft>
              <a:buClrTx/>
              <a:buSzPct val="85000"/>
              <a:buFont typeface="Arial" pitchFamily="34" charset="0"/>
              <a:buChar char="–"/>
              <a:defRPr sz="2000" spc="0" baseline="0">
                <a:latin typeface="Arial" pitchFamily="34" charset="0"/>
                <a:cs typeface="Arial" pitchFamily="34" charset="0"/>
              </a:defRPr>
            </a:lvl2pPr>
            <a:lvl3pPr marL="744538" indent="-228600">
              <a:spcBef>
                <a:spcPts val="0"/>
              </a:spcBef>
              <a:spcAft>
                <a:spcPts val="300"/>
              </a:spcAft>
              <a:buClr>
                <a:srgbClr val="70A4D8"/>
              </a:buClr>
              <a:buSzPct val="110000"/>
              <a:buFont typeface="Arial" pitchFamily="34" charset="0"/>
              <a:buChar char="•"/>
              <a:defRPr sz="2000" spc="0" baseline="0">
                <a:latin typeface="Arial" pitchFamily="34" charset="0"/>
                <a:cs typeface="Arial" pitchFamily="34" charset="0"/>
              </a:defRPr>
            </a:lvl3pPr>
            <a:lvl4pPr marL="971550" indent="-168275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800" spc="0" baseline="0">
                <a:latin typeface="Arial" pitchFamily="34" charset="0"/>
                <a:cs typeface="Arial" pitchFamily="34" charset="0"/>
              </a:defRPr>
            </a:lvl4pPr>
            <a:lvl5pPr marL="1201738" indent="-228600">
              <a:spcBef>
                <a:spcPts val="0"/>
              </a:spcBef>
              <a:spcAft>
                <a:spcPts val="300"/>
              </a:spcAft>
              <a:buClr>
                <a:srgbClr val="739600"/>
              </a:buClr>
              <a:buSzPct val="85000"/>
              <a:buFont typeface="Courier New" pitchFamily="49" charset="0"/>
              <a:buChar char="o"/>
              <a:defRPr sz="1800" spc="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First takeaway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Second takeaway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Third takeaway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Fourth takeaway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Fifth takeaway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7281" y="6096462"/>
            <a:ext cx="897467" cy="365125"/>
          </a:xfrm>
        </p:spPr>
        <p:txBody>
          <a:bodyPr/>
          <a:lstStyle>
            <a:lvl1pPr algn="l">
              <a:defRPr sz="900" smtClean="0">
                <a:solidFill>
                  <a:srgbClr val="7171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Sample #</a:t>
            </a:r>
          </a:p>
        </p:txBody>
      </p:sp>
    </p:spTree>
    <p:extLst>
      <p:ext uri="{BB962C8B-B14F-4D97-AF65-F5344CB8AC3E}">
        <p14:creationId xmlns="" xmlns:p14="http://schemas.microsoft.com/office/powerpoint/2010/main" val="210138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6304" y="4932719"/>
            <a:ext cx="6529753" cy="1171749"/>
          </a:xfr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Contact Info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1413" y="3790230"/>
            <a:ext cx="10433539" cy="922355"/>
          </a:xfrm>
        </p:spPr>
        <p:txBody>
          <a:bodyPr anchor="t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7575"/>
            <a:ext cx="10972800" cy="560395"/>
          </a:xfrm>
        </p:spPr>
        <p:txBody>
          <a:bodyPr anchor="b">
            <a:normAutofit/>
          </a:bodyPr>
          <a:lstStyle>
            <a:lvl1pPr>
              <a:defRPr sz="2400" cap="all" baseline="0">
                <a:solidFill>
                  <a:srgbClr val="CB5A0F"/>
                </a:solidFill>
                <a:latin typeface="Gotham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2094303"/>
            <a:ext cx="10972800" cy="4110621"/>
          </a:xfrm>
        </p:spPr>
        <p:txBody>
          <a:bodyPr/>
          <a:lstStyle>
            <a:lvl1pPr marL="154513" indent="-154513">
              <a:buClr>
                <a:srgbClr val="5C4F47"/>
              </a:buCl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759865" indent="-150280"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1371566" indent="-160863"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1979035" indent="-162980"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 marL="2590735" indent="-148163">
              <a:defRPr sz="16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1149110"/>
            <a:ext cx="10972800" cy="565151"/>
          </a:xfrm>
        </p:spPr>
        <p:txBody>
          <a:bodyPr/>
          <a:lstStyle>
            <a:lvl1pPr marL="0" indent="0">
              <a:buNone/>
              <a:defRPr sz="1600" i="1">
                <a:solidFill>
                  <a:schemeClr val="tx1">
                    <a:lumMod val="50000"/>
                  </a:schemeClr>
                </a:solidFill>
                <a:latin typeface="+mn-lt"/>
                <a:cs typeface="Gotham Light"/>
              </a:defRPr>
            </a:lvl1pPr>
            <a:lvl2pPr marL="609515" indent="0">
              <a:buNone/>
              <a:defRPr/>
            </a:lvl2pPr>
            <a:lvl3pPr marL="1210566" indent="0">
              <a:buNone/>
              <a:defRPr/>
            </a:lvl3pPr>
            <a:lvl4pPr marL="1815849" indent="0">
              <a:buNone/>
              <a:defRPr/>
            </a:lvl4pPr>
            <a:lvl5pPr marL="244229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1" y="1137969"/>
            <a:ext cx="109555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09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557" y="40230"/>
            <a:ext cx="10874424" cy="1012372"/>
          </a:xfrm>
        </p:spPr>
        <p:txBody>
          <a:bodyPr anchor="b">
            <a:normAutofit/>
          </a:bodyPr>
          <a:lstStyle>
            <a:lvl1pPr algn="l">
              <a:lnSpc>
                <a:spcPts val="3000"/>
              </a:lnSpc>
              <a:defRPr sz="3000" b="1" spc="-11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Header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262" y="1329681"/>
            <a:ext cx="10824339" cy="4308764"/>
          </a:xfrm>
        </p:spPr>
        <p:txBody>
          <a:bodyPr>
            <a:normAutofit/>
          </a:bodyPr>
          <a:lstStyle>
            <a:lvl1pPr marL="223838" indent="-223838">
              <a:spcBef>
                <a:spcPts val="0"/>
              </a:spcBef>
              <a:spcAft>
                <a:spcPts val="500"/>
              </a:spcAft>
              <a:buClr>
                <a:srgbClr val="94C947"/>
              </a:buClr>
              <a:buSzPct val="65000"/>
              <a:buFont typeface="Arial" panose="020B0604020202020204" pitchFamily="34" charset="0"/>
              <a:buChar char="►"/>
              <a:defRPr sz="2400" spc="0" baseline="0">
                <a:latin typeface="Arial" pitchFamily="34" charset="0"/>
                <a:cs typeface="Arial" pitchFamily="34" charset="0"/>
              </a:defRPr>
            </a:lvl1pPr>
            <a:lvl2pPr marL="512763" indent="-233363">
              <a:spcBef>
                <a:spcPts val="0"/>
              </a:spcBef>
              <a:spcAft>
                <a:spcPts val="500"/>
              </a:spcAft>
              <a:buClrTx/>
              <a:buSzPct val="85000"/>
              <a:buFont typeface="Arial" pitchFamily="34" charset="0"/>
              <a:buChar char="–"/>
              <a:defRPr sz="2000" spc="0" baseline="0">
                <a:latin typeface="Arial" pitchFamily="34" charset="0"/>
                <a:cs typeface="Arial" pitchFamily="34" charset="0"/>
              </a:defRPr>
            </a:lvl2pPr>
            <a:lvl3pPr marL="744538" indent="-228600">
              <a:spcBef>
                <a:spcPts val="0"/>
              </a:spcBef>
              <a:spcAft>
                <a:spcPts val="300"/>
              </a:spcAft>
              <a:buClr>
                <a:srgbClr val="70A4D8"/>
              </a:buClr>
              <a:buSzPct val="110000"/>
              <a:buFont typeface="Arial" pitchFamily="34" charset="0"/>
              <a:buChar char="•"/>
              <a:defRPr sz="2000" spc="0" baseline="0">
                <a:latin typeface="Arial" pitchFamily="34" charset="0"/>
                <a:cs typeface="Arial" pitchFamily="34" charset="0"/>
              </a:defRPr>
            </a:lvl3pPr>
            <a:lvl4pPr marL="971550" indent="-168275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800" spc="0" baseline="0">
                <a:latin typeface="Arial" pitchFamily="34" charset="0"/>
                <a:cs typeface="Arial" pitchFamily="34" charset="0"/>
              </a:defRPr>
            </a:lvl4pPr>
            <a:lvl5pPr marL="1201738" indent="-228600">
              <a:spcBef>
                <a:spcPts val="0"/>
              </a:spcBef>
              <a:spcAft>
                <a:spcPts val="300"/>
              </a:spcAft>
              <a:buClr>
                <a:srgbClr val="739600"/>
              </a:buClr>
              <a:buSzPct val="85000"/>
              <a:buFont typeface="Courier New" pitchFamily="49" charset="0"/>
              <a:buChar char="o"/>
              <a:defRPr sz="1800" spc="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76733" y="6065660"/>
            <a:ext cx="897467" cy="365125"/>
          </a:xfrm>
        </p:spPr>
        <p:txBody>
          <a:bodyPr/>
          <a:lstStyle>
            <a:lvl1pPr algn="l">
              <a:defRPr sz="900" smtClean="0">
                <a:solidFill>
                  <a:srgbClr val="7171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Sample #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922" y="1388534"/>
            <a:ext cx="5190589" cy="4436534"/>
          </a:xfrm>
        </p:spPr>
        <p:txBody>
          <a:bodyPr/>
          <a:lstStyle>
            <a:lvl1pPr marL="223838" indent="-223838">
              <a:spcBef>
                <a:spcPts val="0"/>
              </a:spcBef>
              <a:spcAft>
                <a:spcPts val="500"/>
              </a:spcAft>
              <a:buClr>
                <a:srgbClr val="94C947"/>
              </a:buClr>
              <a:buSzPct val="65000"/>
              <a:buFont typeface="Arial" panose="020B0604020202020204" pitchFamily="34" charset="0"/>
              <a:buChar char="►"/>
              <a:defRPr sz="2400" spc="0" baseline="0">
                <a:latin typeface="Arial" pitchFamily="34" charset="0"/>
                <a:cs typeface="Arial" pitchFamily="34" charset="0"/>
              </a:defRPr>
            </a:lvl1pPr>
            <a:lvl2pPr marL="396875" indent="-168275">
              <a:spcBef>
                <a:spcPts val="0"/>
              </a:spcBef>
              <a:spcAft>
                <a:spcPts val="500"/>
              </a:spcAft>
              <a:buClrTx/>
              <a:buSzPct val="85000"/>
              <a:buFont typeface="Arial" pitchFamily="34" charset="0"/>
              <a:buChar char="–"/>
              <a:defRPr sz="2000" spc="0" baseline="0">
                <a:latin typeface="Arial" pitchFamily="34" charset="0"/>
                <a:cs typeface="Arial" pitchFamily="34" charset="0"/>
              </a:defRPr>
            </a:lvl2pPr>
            <a:lvl3pPr marL="627063" indent="-228600">
              <a:spcBef>
                <a:spcPts val="0"/>
              </a:spcBef>
              <a:spcAft>
                <a:spcPts val="300"/>
              </a:spcAft>
              <a:buClr>
                <a:srgbClr val="70A4D8"/>
              </a:buClr>
              <a:buSzPct val="110000"/>
              <a:buFont typeface="Arial" pitchFamily="34" charset="0"/>
              <a:buChar char="•"/>
              <a:defRPr sz="1800" spc="0" baseline="0">
                <a:latin typeface="Arial" pitchFamily="34" charset="0"/>
                <a:cs typeface="Arial" pitchFamily="34" charset="0"/>
              </a:defRPr>
            </a:lvl3pPr>
            <a:lvl4pPr marL="854075" indent="-168275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600" spc="0" baseline="0">
                <a:latin typeface="Arial" pitchFamily="34" charset="0"/>
                <a:cs typeface="Arial" pitchFamily="34" charset="0"/>
              </a:defRPr>
            </a:lvl4pPr>
            <a:lvl5pPr marL="1084263" indent="-228600">
              <a:spcBef>
                <a:spcPts val="0"/>
              </a:spcBef>
              <a:spcAft>
                <a:spcPts val="300"/>
              </a:spcAft>
              <a:buClr>
                <a:srgbClr val="739600"/>
              </a:buClr>
              <a:buSzPct val="85000"/>
              <a:buFont typeface="Courier New" pitchFamily="49" charset="0"/>
              <a:buChar char="o"/>
              <a:defRPr sz="1600" spc="0" baseline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1" y="0"/>
            <a:ext cx="12192000" cy="6858000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53882" y="6065860"/>
            <a:ext cx="897467" cy="365125"/>
          </a:xfrm>
        </p:spPr>
        <p:txBody>
          <a:bodyPr/>
          <a:lstStyle>
            <a:lvl1pPr algn="l">
              <a:defRPr sz="900" smtClean="0">
                <a:solidFill>
                  <a:srgbClr val="7171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Sample #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2557" y="48697"/>
            <a:ext cx="10874424" cy="1012372"/>
          </a:xfrm>
        </p:spPr>
        <p:txBody>
          <a:bodyPr anchor="b">
            <a:normAutofit/>
          </a:bodyPr>
          <a:lstStyle>
            <a:lvl1pPr algn="l">
              <a:lnSpc>
                <a:spcPts val="3000"/>
              </a:lnSpc>
              <a:defRPr sz="3000" b="1" spc="-11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Header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6357943" y="1388534"/>
            <a:ext cx="5190589" cy="4436534"/>
          </a:xfrm>
        </p:spPr>
        <p:txBody>
          <a:bodyPr/>
          <a:lstStyle>
            <a:lvl1pPr marL="223838" indent="-223838">
              <a:spcBef>
                <a:spcPts val="0"/>
              </a:spcBef>
              <a:spcAft>
                <a:spcPts val="500"/>
              </a:spcAft>
              <a:buClr>
                <a:srgbClr val="94C947"/>
              </a:buClr>
              <a:buSzPct val="65000"/>
              <a:buFont typeface="Arial" panose="020B0604020202020204" pitchFamily="34" charset="0"/>
              <a:buChar char="►"/>
              <a:defRPr sz="2400" spc="0" baseline="0">
                <a:latin typeface="Arial" pitchFamily="34" charset="0"/>
                <a:cs typeface="Arial" pitchFamily="34" charset="0"/>
              </a:defRPr>
            </a:lvl1pPr>
            <a:lvl2pPr marL="396875" indent="-168275">
              <a:spcBef>
                <a:spcPts val="0"/>
              </a:spcBef>
              <a:spcAft>
                <a:spcPts val="500"/>
              </a:spcAft>
              <a:buClrTx/>
              <a:buSzPct val="85000"/>
              <a:buFont typeface="Arial" pitchFamily="34" charset="0"/>
              <a:buChar char="–"/>
              <a:defRPr sz="2000" spc="0" baseline="0">
                <a:latin typeface="Arial" pitchFamily="34" charset="0"/>
                <a:cs typeface="Arial" pitchFamily="34" charset="0"/>
              </a:defRPr>
            </a:lvl2pPr>
            <a:lvl3pPr marL="627063" indent="-228600">
              <a:spcBef>
                <a:spcPts val="0"/>
              </a:spcBef>
              <a:spcAft>
                <a:spcPts val="300"/>
              </a:spcAft>
              <a:buClr>
                <a:srgbClr val="70A4D8"/>
              </a:buClr>
              <a:buSzPct val="110000"/>
              <a:buFont typeface="Arial" pitchFamily="34" charset="0"/>
              <a:buChar char="•"/>
              <a:defRPr sz="1800" spc="0" baseline="0">
                <a:latin typeface="Arial" pitchFamily="34" charset="0"/>
                <a:cs typeface="Arial" pitchFamily="34" charset="0"/>
              </a:defRPr>
            </a:lvl3pPr>
            <a:lvl4pPr marL="854075" indent="-168275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600" spc="0" baseline="0">
                <a:latin typeface="Arial" pitchFamily="34" charset="0"/>
                <a:cs typeface="Arial" pitchFamily="34" charset="0"/>
              </a:defRPr>
            </a:lvl4pPr>
            <a:lvl5pPr marL="1084263" indent="-228600">
              <a:spcBef>
                <a:spcPts val="0"/>
              </a:spcBef>
              <a:spcAft>
                <a:spcPts val="300"/>
              </a:spcAft>
              <a:buClr>
                <a:srgbClr val="739600"/>
              </a:buClr>
              <a:buSzPct val="85000"/>
              <a:buFont typeface="Courier New" pitchFamily="49" charset="0"/>
              <a:buChar char="o"/>
              <a:defRPr sz="1600" spc="0" baseline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46119" y="6158707"/>
            <a:ext cx="897467" cy="365125"/>
          </a:xfrm>
        </p:spPr>
        <p:txBody>
          <a:bodyPr/>
          <a:lstStyle>
            <a:lvl1pPr algn="l">
              <a:defRPr sz="900" smtClean="0">
                <a:solidFill>
                  <a:srgbClr val="7171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Sample #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922" y="1388534"/>
            <a:ext cx="5190589" cy="4436534"/>
          </a:xfrm>
        </p:spPr>
        <p:txBody>
          <a:bodyPr/>
          <a:lstStyle>
            <a:lvl1pPr marL="223838" indent="-223838">
              <a:spcBef>
                <a:spcPts val="0"/>
              </a:spcBef>
              <a:spcAft>
                <a:spcPts val="500"/>
              </a:spcAft>
              <a:buClr>
                <a:srgbClr val="94C947"/>
              </a:buClr>
              <a:buSzPct val="65000"/>
              <a:buFont typeface="Arial" panose="020B0604020202020204" pitchFamily="34" charset="0"/>
              <a:buChar char="►"/>
              <a:defRPr sz="2400" spc="0" baseline="0">
                <a:latin typeface="Arial" pitchFamily="34" charset="0"/>
                <a:cs typeface="Arial" pitchFamily="34" charset="0"/>
              </a:defRPr>
            </a:lvl1pPr>
            <a:lvl2pPr marL="396875" indent="-168275">
              <a:spcBef>
                <a:spcPts val="0"/>
              </a:spcBef>
              <a:spcAft>
                <a:spcPts val="500"/>
              </a:spcAft>
              <a:buClrTx/>
              <a:buSzPct val="85000"/>
              <a:buFont typeface="Arial" pitchFamily="34" charset="0"/>
              <a:buChar char="–"/>
              <a:defRPr sz="2000" spc="0" baseline="0">
                <a:latin typeface="Arial" pitchFamily="34" charset="0"/>
                <a:cs typeface="Arial" pitchFamily="34" charset="0"/>
              </a:defRPr>
            </a:lvl2pPr>
            <a:lvl3pPr marL="627063" indent="-228600">
              <a:spcBef>
                <a:spcPts val="0"/>
              </a:spcBef>
              <a:spcAft>
                <a:spcPts val="300"/>
              </a:spcAft>
              <a:buClr>
                <a:srgbClr val="70A4D8"/>
              </a:buClr>
              <a:buSzPct val="110000"/>
              <a:buFont typeface="Arial" pitchFamily="34" charset="0"/>
              <a:buChar char="•"/>
              <a:defRPr sz="1800" spc="0" baseline="0">
                <a:latin typeface="Arial" pitchFamily="34" charset="0"/>
                <a:cs typeface="Arial" pitchFamily="34" charset="0"/>
              </a:defRPr>
            </a:lvl3pPr>
            <a:lvl4pPr marL="854075" indent="-168275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600" spc="0" baseline="0">
                <a:latin typeface="Arial" pitchFamily="34" charset="0"/>
                <a:cs typeface="Arial" pitchFamily="34" charset="0"/>
              </a:defRPr>
            </a:lvl4pPr>
            <a:lvl5pPr marL="1084263" indent="-228600">
              <a:spcBef>
                <a:spcPts val="0"/>
              </a:spcBef>
              <a:spcAft>
                <a:spcPts val="300"/>
              </a:spcAft>
              <a:buClr>
                <a:srgbClr val="739600"/>
              </a:buClr>
              <a:buSzPct val="85000"/>
              <a:buFont typeface="Courier New" pitchFamily="49" charset="0"/>
              <a:buChar char="o"/>
              <a:defRPr sz="1600" spc="0" baseline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2557" y="48697"/>
            <a:ext cx="10874424" cy="1012372"/>
          </a:xfrm>
        </p:spPr>
        <p:txBody>
          <a:bodyPr anchor="b">
            <a:normAutofit/>
          </a:bodyPr>
          <a:lstStyle>
            <a:lvl1pPr algn="l">
              <a:lnSpc>
                <a:spcPts val="3000"/>
              </a:lnSpc>
              <a:defRPr sz="3000" b="1" spc="-11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Header Here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309785" y="1389064"/>
            <a:ext cx="5217583" cy="443547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="" xmlns:p14="http://schemas.microsoft.com/office/powerpoint/2010/main" val="74104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56058" y="6041025"/>
            <a:ext cx="897467" cy="365125"/>
          </a:xfrm>
        </p:spPr>
        <p:txBody>
          <a:bodyPr/>
          <a:lstStyle>
            <a:lvl1pPr algn="l">
              <a:defRPr sz="900" smtClean="0">
                <a:solidFill>
                  <a:srgbClr val="7171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Sample #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52557" y="57164"/>
            <a:ext cx="10874424" cy="1012372"/>
          </a:xfrm>
        </p:spPr>
        <p:txBody>
          <a:bodyPr anchor="b">
            <a:normAutofit/>
          </a:bodyPr>
          <a:lstStyle>
            <a:lvl1pPr algn="l">
              <a:lnSpc>
                <a:spcPts val="3000"/>
              </a:lnSpc>
              <a:defRPr sz="3000" b="1" spc="-11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Header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96" y="1427129"/>
            <a:ext cx="5193815" cy="640313"/>
          </a:xfrm>
        </p:spPr>
        <p:txBody>
          <a:bodyPr anchor="b">
            <a:noAutofit/>
          </a:bodyPr>
          <a:lstStyle>
            <a:lvl1pPr marL="0" indent="0">
              <a:buNone/>
              <a:defRPr sz="2200" b="1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4"/>
          </p:nvPr>
        </p:nvSpPr>
        <p:spPr>
          <a:xfrm>
            <a:off x="6321779" y="1421266"/>
            <a:ext cx="5211947" cy="640313"/>
          </a:xfrm>
        </p:spPr>
        <p:txBody>
          <a:bodyPr anchor="b">
            <a:noAutofit/>
          </a:bodyPr>
          <a:lstStyle>
            <a:lvl1pPr marL="0" indent="0">
              <a:buNone/>
              <a:defRPr sz="2200" b="1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90922" y="2209800"/>
            <a:ext cx="5190589" cy="3666070"/>
          </a:xfrm>
        </p:spPr>
        <p:txBody>
          <a:bodyPr/>
          <a:lstStyle>
            <a:lvl1pPr marL="223838" indent="-223838">
              <a:spcBef>
                <a:spcPts val="0"/>
              </a:spcBef>
              <a:spcAft>
                <a:spcPts val="500"/>
              </a:spcAft>
              <a:buClr>
                <a:srgbClr val="94C947"/>
              </a:buClr>
              <a:buSzPct val="65000"/>
              <a:buFont typeface="Arial" panose="020B0604020202020204" pitchFamily="34" charset="0"/>
              <a:buChar char="►"/>
              <a:defRPr sz="2400" spc="0" baseline="0">
                <a:latin typeface="Arial" pitchFamily="34" charset="0"/>
                <a:cs typeface="Arial" pitchFamily="34" charset="0"/>
              </a:defRPr>
            </a:lvl1pPr>
            <a:lvl2pPr marL="625475" indent="-168275">
              <a:spcBef>
                <a:spcPts val="0"/>
              </a:spcBef>
              <a:spcAft>
                <a:spcPts val="500"/>
              </a:spcAft>
              <a:buClrTx/>
              <a:buSzPct val="85000"/>
              <a:buFont typeface="Arial" pitchFamily="34" charset="0"/>
              <a:buChar char="–"/>
              <a:defRPr sz="2000" spc="0" baseline="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300"/>
              </a:spcAft>
              <a:buClr>
                <a:srgbClr val="70A4D8"/>
              </a:buClr>
              <a:buSzPct val="110000"/>
              <a:buFont typeface="Arial" pitchFamily="34" charset="0"/>
              <a:buChar char="•"/>
              <a:defRPr sz="1800" spc="0" baseline="0">
                <a:latin typeface="Arial" pitchFamily="34" charset="0"/>
                <a:cs typeface="Arial" pitchFamily="34" charset="0"/>
              </a:defRPr>
            </a:lvl3pPr>
            <a:lvl4pPr marL="1539875" indent="-168275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600" spc="0" baseline="0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buClr>
                <a:srgbClr val="739600"/>
              </a:buClr>
              <a:buSzPct val="85000"/>
              <a:buFont typeface="Courier New" pitchFamily="49" charset="0"/>
              <a:buChar char="o"/>
              <a:defRPr sz="1600" spc="0" baseline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2"/>
          </p:nvPr>
        </p:nvSpPr>
        <p:spPr>
          <a:xfrm>
            <a:off x="6333067" y="2218267"/>
            <a:ext cx="5210820" cy="3666070"/>
          </a:xfrm>
        </p:spPr>
        <p:txBody>
          <a:bodyPr/>
          <a:lstStyle>
            <a:lvl1pPr marL="223838" indent="-223838">
              <a:spcBef>
                <a:spcPts val="0"/>
              </a:spcBef>
              <a:spcAft>
                <a:spcPts val="500"/>
              </a:spcAft>
              <a:buClr>
                <a:srgbClr val="94C947"/>
              </a:buClr>
              <a:buSzPct val="65000"/>
              <a:buFont typeface="Arial" panose="020B0604020202020204" pitchFamily="34" charset="0"/>
              <a:buChar char="►"/>
              <a:defRPr sz="2400" spc="0" baseline="0">
                <a:latin typeface="Arial" pitchFamily="34" charset="0"/>
                <a:cs typeface="Arial" pitchFamily="34" charset="0"/>
              </a:defRPr>
            </a:lvl1pPr>
            <a:lvl2pPr marL="625475" indent="-168275">
              <a:spcBef>
                <a:spcPts val="0"/>
              </a:spcBef>
              <a:spcAft>
                <a:spcPts val="500"/>
              </a:spcAft>
              <a:buClrTx/>
              <a:buSzPct val="85000"/>
              <a:buFont typeface="Arial" pitchFamily="34" charset="0"/>
              <a:buChar char="–"/>
              <a:defRPr sz="2000" spc="0" baseline="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300"/>
              </a:spcAft>
              <a:buClr>
                <a:srgbClr val="70A4D8"/>
              </a:buClr>
              <a:buSzPct val="110000"/>
              <a:buFont typeface="Arial" pitchFamily="34" charset="0"/>
              <a:buChar char="•"/>
              <a:defRPr sz="1800" spc="0" baseline="0">
                <a:latin typeface="Arial" pitchFamily="34" charset="0"/>
                <a:cs typeface="Arial" pitchFamily="34" charset="0"/>
              </a:defRPr>
            </a:lvl3pPr>
            <a:lvl4pPr marL="1539875" indent="-168275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600" spc="0" baseline="0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buClr>
                <a:srgbClr val="739600"/>
              </a:buClr>
              <a:buSzPct val="85000"/>
              <a:buFont typeface="Courier New" pitchFamily="49" charset="0"/>
              <a:buChar char="o"/>
              <a:defRPr sz="1600" spc="0" baseline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95815" y="6050404"/>
            <a:ext cx="897467" cy="365125"/>
          </a:xfrm>
        </p:spPr>
        <p:txBody>
          <a:bodyPr/>
          <a:lstStyle>
            <a:lvl1pPr algn="l">
              <a:defRPr sz="900" smtClean="0">
                <a:solidFill>
                  <a:srgbClr val="7171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Sample #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52557" y="57164"/>
            <a:ext cx="10874424" cy="1012372"/>
          </a:xfrm>
        </p:spPr>
        <p:txBody>
          <a:bodyPr anchor="b">
            <a:normAutofit/>
          </a:bodyPr>
          <a:lstStyle>
            <a:lvl1pPr algn="l">
              <a:lnSpc>
                <a:spcPts val="3000"/>
              </a:lnSpc>
              <a:defRPr sz="3000" b="1" spc="-11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Header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96" y="1427129"/>
            <a:ext cx="5193815" cy="640313"/>
          </a:xfrm>
        </p:spPr>
        <p:txBody>
          <a:bodyPr anchor="b">
            <a:noAutofit/>
          </a:bodyPr>
          <a:lstStyle>
            <a:lvl1pPr marL="0" indent="0">
              <a:buNone/>
              <a:defRPr sz="2200" b="1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90922" y="2209800"/>
            <a:ext cx="5190589" cy="3666070"/>
          </a:xfrm>
        </p:spPr>
        <p:txBody>
          <a:bodyPr/>
          <a:lstStyle>
            <a:lvl1pPr marL="223838" indent="-223838">
              <a:spcBef>
                <a:spcPts val="0"/>
              </a:spcBef>
              <a:spcAft>
                <a:spcPts val="500"/>
              </a:spcAft>
              <a:buClr>
                <a:srgbClr val="94C947"/>
              </a:buClr>
              <a:buSzPct val="65000"/>
              <a:buFont typeface="Arial" panose="020B0604020202020204" pitchFamily="34" charset="0"/>
              <a:buChar char="►"/>
              <a:defRPr sz="2400" spc="0" baseline="0">
                <a:latin typeface="Arial" pitchFamily="34" charset="0"/>
                <a:cs typeface="Arial" pitchFamily="34" charset="0"/>
              </a:defRPr>
            </a:lvl1pPr>
            <a:lvl2pPr marL="625475" indent="-168275">
              <a:spcBef>
                <a:spcPts val="0"/>
              </a:spcBef>
              <a:spcAft>
                <a:spcPts val="500"/>
              </a:spcAft>
              <a:buClrTx/>
              <a:buSzPct val="85000"/>
              <a:buFont typeface="Arial" pitchFamily="34" charset="0"/>
              <a:buChar char="–"/>
              <a:defRPr sz="2000" spc="0" baseline="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300"/>
              </a:spcAft>
              <a:buClr>
                <a:srgbClr val="70A4D8"/>
              </a:buClr>
              <a:buSzPct val="110000"/>
              <a:buFont typeface="Arial" pitchFamily="34" charset="0"/>
              <a:buChar char="•"/>
              <a:defRPr sz="1800" spc="0" baseline="0">
                <a:latin typeface="Arial" pitchFamily="34" charset="0"/>
                <a:cs typeface="Arial" pitchFamily="34" charset="0"/>
              </a:defRPr>
            </a:lvl3pPr>
            <a:lvl4pPr marL="1539875" indent="-168275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600" spc="0" baseline="0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buClr>
                <a:srgbClr val="739600"/>
              </a:buClr>
              <a:buSzPct val="85000"/>
              <a:buFont typeface="Courier New" pitchFamily="49" charset="0"/>
              <a:buChar char="o"/>
              <a:defRPr sz="1600" spc="0" baseline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6299201" y="1427164"/>
            <a:ext cx="5228167" cy="444817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="" xmlns:p14="http://schemas.microsoft.com/office/powerpoint/2010/main" val="173712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7"/>
            <a:ext cx="12192001" cy="6858001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5572" y="6086523"/>
            <a:ext cx="897467" cy="365125"/>
          </a:xfrm>
        </p:spPr>
        <p:txBody>
          <a:bodyPr/>
          <a:lstStyle>
            <a:lvl1pPr algn="l">
              <a:defRPr sz="900" smtClean="0">
                <a:solidFill>
                  <a:srgbClr val="7171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Sample #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2557" y="48697"/>
            <a:ext cx="10874424" cy="1012372"/>
          </a:xfrm>
        </p:spPr>
        <p:txBody>
          <a:bodyPr anchor="b">
            <a:normAutofit/>
          </a:bodyPr>
          <a:lstStyle>
            <a:lvl1pPr algn="l">
              <a:lnSpc>
                <a:spcPts val="3000"/>
              </a:lnSpc>
              <a:defRPr sz="3000" b="1" spc="-11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Header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13"/>
            <a:ext cx="12333356" cy="6937513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85268" y="6086524"/>
            <a:ext cx="897467" cy="365125"/>
          </a:xfrm>
        </p:spPr>
        <p:txBody>
          <a:bodyPr/>
          <a:lstStyle>
            <a:lvl1pPr algn="l">
              <a:defRPr sz="900" smtClean="0">
                <a:solidFill>
                  <a:srgbClr val="7171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Sample #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2557" y="48697"/>
            <a:ext cx="10874424" cy="1012372"/>
          </a:xfrm>
        </p:spPr>
        <p:txBody>
          <a:bodyPr anchor="b">
            <a:normAutofit/>
          </a:bodyPr>
          <a:lstStyle>
            <a:lvl1pPr algn="l">
              <a:lnSpc>
                <a:spcPts val="3000"/>
              </a:lnSpc>
              <a:defRPr sz="3000" b="1" spc="-11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Header Here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675218" y="1411288"/>
            <a:ext cx="10852149" cy="4419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="" xmlns:p14="http://schemas.microsoft.com/office/powerpoint/2010/main" val="8568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45511" y="6096462"/>
            <a:ext cx="897467" cy="365125"/>
          </a:xfrm>
        </p:spPr>
        <p:txBody>
          <a:bodyPr/>
          <a:lstStyle>
            <a:lvl1pPr algn="l">
              <a:defRPr sz="900" smtClean="0">
                <a:solidFill>
                  <a:srgbClr val="7171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Sample #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 Institute of Food Technologists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C3E95C-2A6F-4B0E-85FF-D80C17DDA1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8" r:id="rId3"/>
    <p:sldLayoutId id="2147483863" r:id="rId4"/>
    <p:sldLayoutId id="2147483859" r:id="rId5"/>
    <p:sldLayoutId id="2147483864" r:id="rId6"/>
    <p:sldLayoutId id="2147483860" r:id="rId7"/>
    <p:sldLayoutId id="2147483865" r:id="rId8"/>
    <p:sldLayoutId id="2147483861" r:id="rId9"/>
    <p:sldLayoutId id="2147483866" r:id="rId10"/>
    <p:sldLayoutId id="2147483862" r:id="rId11"/>
    <p:sldLayoutId id="2147483867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tiff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56" y="193519"/>
            <a:ext cx="3263048" cy="2290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4155" y="1828758"/>
            <a:ext cx="4111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333333"/>
                </a:solidFill>
                <a:latin typeface="Helvetica Neue"/>
              </a:rPr>
              <a:t>San Diego, August 21, 2016</a:t>
            </a:r>
          </a:p>
        </p:txBody>
      </p:sp>
      <p:pic>
        <p:nvPicPr>
          <p:cNvPr id="1028" name="Picture 4" descr="http://www.parkstreet.com/wp-content/uploads/ECRM-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16" y="185611"/>
            <a:ext cx="2612792" cy="1743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86758" y="3589613"/>
            <a:ext cx="5297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David Sprinkle,</a:t>
            </a:r>
          </a:p>
          <a:p>
            <a:r>
              <a:rPr lang="en-US" sz="2000" b="1" dirty="0" smtClean="0">
                <a:solidFill>
                  <a:srgbClr val="003300"/>
                </a:solidFill>
              </a:rPr>
              <a:t>Research Director, Packaged Facts</a:t>
            </a:r>
          </a:p>
          <a:p>
            <a:r>
              <a:rPr lang="en-US" sz="2000" b="1" dirty="0" smtClean="0">
                <a:solidFill>
                  <a:srgbClr val="003300"/>
                </a:solidFill>
              </a:rPr>
              <a:t>dsprinkle@marketresearch.com</a:t>
            </a:r>
            <a:endParaRPr lang="en-US" sz="2000" b="1" dirty="0">
              <a:solidFill>
                <a:srgbClr val="0033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1936" y="3751620"/>
            <a:ext cx="2074492" cy="7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6235" y="5163671"/>
            <a:ext cx="2006321" cy="132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8161" y="5099125"/>
            <a:ext cx="2346379" cy="137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CASSAVA &amp; CHIA TORTILLAS - 6 PAC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19051" y="4862456"/>
            <a:ext cx="2943036" cy="1866142"/>
          </a:xfrm>
          <a:prstGeom prst="rect">
            <a:avLst/>
          </a:prstGeom>
          <a:noFill/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1453" y="4927002"/>
            <a:ext cx="2113928" cy="174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0626" y="5109882"/>
            <a:ext cx="1787460" cy="13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636069" y="2786233"/>
            <a:ext cx="9089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003300"/>
                </a:solidFill>
                <a:latin typeface="Helvetica Neue"/>
              </a:rPr>
              <a:t>Health &amp; Wellness Innovation Around the </a:t>
            </a:r>
            <a:r>
              <a:rPr lang="en-US" sz="2800" b="1" dirty="0" smtClean="0">
                <a:solidFill>
                  <a:srgbClr val="003300"/>
                </a:solidFill>
                <a:latin typeface="Helvetica Neue"/>
              </a:rPr>
              <a:t>Perimeter</a:t>
            </a:r>
            <a:endParaRPr lang="en-US" sz="2800" b="1" dirty="0">
              <a:solidFill>
                <a:srgbClr val="0033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55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04800" y="685800"/>
            <a:ext cx="11684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2A"/>
                </a:solidFill>
                <a:cs typeface="Arial" pitchFamily="34" charset="0"/>
              </a:rPr>
              <a:t>“When it comes to packaged food and beverage products,</a:t>
            </a:r>
            <a:br>
              <a:rPr lang="en-US" sz="2800" b="1" dirty="0">
                <a:solidFill>
                  <a:srgbClr val="00002A"/>
                </a:solidFill>
                <a:cs typeface="Arial" pitchFamily="34" charset="0"/>
              </a:rPr>
            </a:br>
            <a:r>
              <a:rPr lang="en-US" sz="2800" b="1" dirty="0">
                <a:solidFill>
                  <a:srgbClr val="00002A"/>
                </a:solidFill>
                <a:cs typeface="Arial" pitchFamily="34" charset="0"/>
              </a:rPr>
              <a:t>the fewer ingredients the better,” 2016</a:t>
            </a:r>
            <a:br>
              <a:rPr lang="en-US" sz="2800" b="1" dirty="0">
                <a:solidFill>
                  <a:srgbClr val="00002A"/>
                </a:solidFill>
                <a:cs typeface="Arial" pitchFamily="34" charset="0"/>
              </a:rPr>
            </a:br>
            <a:r>
              <a:rPr lang="en-US" sz="2400" b="1" dirty="0">
                <a:solidFill>
                  <a:srgbClr val="00002A"/>
                </a:solidFill>
                <a:cs typeface="Arial" pitchFamily="34" charset="0"/>
              </a:rPr>
              <a:t>(percent of U.S. shoppers by level of agreement)</a:t>
            </a:r>
          </a:p>
        </p:txBody>
      </p:sp>
      <p:graphicFrame>
        <p:nvGraphicFramePr>
          <p:cNvPr id="8202" name="Group 10" descr="Table"/>
          <p:cNvGraphicFramePr>
            <a:graphicFrameLocks noGrp="1"/>
          </p:cNvGraphicFramePr>
          <p:nvPr/>
        </p:nvGraphicFramePr>
        <p:xfrm>
          <a:off x="2070540" y="1831421"/>
          <a:ext cx="8313682" cy="260159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6054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9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93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Strongly disagree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3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Somewhat disagree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2A"/>
                        </a:solidFill>
                        <a:effectLst/>
                        <a:latin typeface="+mn-lt"/>
                      </a:endParaRP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3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Neither agree nor disagree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51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Somewhat agree</a:t>
                      </a:r>
                    </a:p>
                  </a:txBody>
                  <a:tcPr marL="120000" marR="120000" marT="46799" marB="46799" horzOverflow="overflow">
                    <a:solidFill>
                      <a:srgbClr val="297B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120000" marR="120000" marT="46799" marB="46799" horzOverflow="overflow">
                    <a:solidFill>
                      <a:srgbClr val="297B5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51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Strongly agree</a:t>
                      </a:r>
                    </a:p>
                  </a:txBody>
                  <a:tcPr marL="120000" marR="120000" marT="46799" marB="46799" horzOverflow="overflow">
                    <a:solidFill>
                      <a:srgbClr val="297B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120000" marR="120000" marT="46799" marB="46799" horzOverflow="overflow">
                    <a:solidFill>
                      <a:srgbClr val="297B5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32000" y="4587040"/>
            <a:ext cx="8436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002A"/>
                </a:solidFill>
                <a:cs typeface="Arial" pitchFamily="34" charset="0"/>
              </a:rPr>
              <a:t>Source:  Packaged Facts National Consumer Survey, April 2016</a:t>
            </a:r>
            <a:endParaRPr lang="en-US" dirty="0">
              <a:solidFill>
                <a:srgbClr val="00002A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0" descr="Table"/>
          <p:cNvGraphicFramePr>
            <a:graphicFrameLocks noGrp="1"/>
          </p:cNvGraphicFramePr>
          <p:nvPr/>
        </p:nvGraphicFramePr>
        <p:xfrm>
          <a:off x="2858812" y="2247801"/>
          <a:ext cx="6274676" cy="2769564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4894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04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Ingredient list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2A"/>
                        </a:solidFill>
                        <a:effectLst/>
                        <a:latin typeface="+mn-lt"/>
                      </a:endParaRPr>
                    </a:p>
                  </a:txBody>
                  <a:tcPr marL="120000" marR="120000" marT="46799" marB="46799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52%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2A"/>
                        </a:solidFill>
                        <a:effectLst/>
                        <a:latin typeface="+mn-lt"/>
                      </a:endParaRPr>
                    </a:p>
                  </a:txBody>
                  <a:tcPr marL="120000" marR="120000" marT="46799" marB="46799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Nutrition facts panel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2A"/>
                        </a:solidFill>
                        <a:effectLst/>
                        <a:latin typeface="+mn-lt"/>
                      </a:endParaRPr>
                    </a:p>
                  </a:txBody>
                  <a:tcPr marL="120000" marR="120000" marT="46799" marB="4679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50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2A"/>
                        </a:solidFill>
                        <a:effectLst/>
                        <a:latin typeface="+mn-lt"/>
                      </a:endParaRPr>
                    </a:p>
                  </a:txBody>
                  <a:tcPr marL="120000" marR="120000" marT="46799" marB="46799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4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Flavor variety</a:t>
                      </a:r>
                    </a:p>
                  </a:txBody>
                  <a:tcPr marL="120000" marR="120000" marT="46799" marB="4679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120000" marR="120000" marT="46799" marB="46799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27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Ingredient-free statements </a:t>
                      </a:r>
                    </a:p>
                  </a:txBody>
                  <a:tcPr marL="120000" marR="120000" marT="46799" marB="4679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120000" marR="120000" marT="46799" marB="46799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1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Ingredient benefit statements</a:t>
                      </a:r>
                    </a:p>
                  </a:txBody>
                  <a:tcPr marL="120000" marR="120000" marT="46799" marB="4679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120000" marR="120000" marT="46799" marB="46799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4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Brand</a:t>
                      </a:r>
                    </a:p>
                  </a:txBody>
                  <a:tcPr marL="120000" marR="120000" marT="46799" marB="46799" anchor="ctr" horzOverflow="overflow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120000" marR="120000" marT="46799" marB="46799" anchor="ctr" horzOverflow="overflow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19807" y="683170"/>
            <a:ext cx="10226603" cy="133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2A"/>
                </a:solidFill>
                <a:latin typeface="+mn-lt"/>
                <a:cs typeface="Arial" pitchFamily="34" charset="0"/>
              </a:rPr>
              <a:t>When choosing which packaged food or beverage products to buy,</a:t>
            </a:r>
          </a:p>
          <a:p>
            <a:pPr algn="ctr"/>
            <a:r>
              <a:rPr lang="en-US" sz="2800" b="1" dirty="0">
                <a:solidFill>
                  <a:srgbClr val="00002A"/>
                </a:solidFill>
                <a:latin typeface="+mn-lt"/>
                <a:cs typeface="Arial" pitchFamily="34" charset="0"/>
              </a:rPr>
              <a:t>which of the following are very important to you?, 2015</a:t>
            </a:r>
            <a:r>
              <a:rPr lang="en-US" b="1" dirty="0">
                <a:solidFill>
                  <a:srgbClr val="00002A"/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rgbClr val="00002A"/>
                </a:solidFill>
                <a:cs typeface="Arial" pitchFamily="34" charset="0"/>
              </a:rPr>
            </a:br>
            <a:r>
              <a:rPr lang="en-US" sz="2400" b="1" dirty="0">
                <a:solidFill>
                  <a:srgbClr val="00002A"/>
                </a:solidFill>
                <a:cs typeface="Arial" pitchFamily="34" charset="0"/>
              </a:rPr>
              <a:t>(percent of U.S. shoppers)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754597" y="5230238"/>
            <a:ext cx="7062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00002A"/>
                </a:solidFill>
                <a:cs typeface="Arial" pitchFamily="34" charset="0"/>
              </a:rPr>
              <a:t>Source:  Packaged Facts National Consumer Survey, January 2015</a:t>
            </a:r>
            <a:endParaRPr lang="en-US" sz="1600" dirty="0">
              <a:solidFill>
                <a:srgbClr val="00002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049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791200" y="152400"/>
            <a:ext cx="6400800" cy="152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002A"/>
                </a:solidFill>
                <a:cs typeface="Arial" pitchFamily="34" charset="0"/>
              </a:rPr>
              <a:t>Are any of the following especially important to you in choosing the foods you eat?, </a:t>
            </a:r>
            <a:br>
              <a:rPr lang="en-US" sz="2200" b="1" dirty="0">
                <a:solidFill>
                  <a:srgbClr val="00002A"/>
                </a:solidFill>
                <a:cs typeface="Arial" pitchFamily="34" charset="0"/>
              </a:rPr>
            </a:br>
            <a:r>
              <a:rPr lang="en-US" sz="2000" b="1" dirty="0">
                <a:solidFill>
                  <a:srgbClr val="00002A"/>
                </a:solidFill>
                <a:cs typeface="Arial" pitchFamily="34" charset="0"/>
              </a:rPr>
              <a:t>(percent of U.S. shoppers)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74979" y="1487221"/>
            <a:ext cx="5938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rgbClr val="00002A"/>
                </a:solidFill>
                <a:cs typeface="Arial" pitchFamily="34" charset="0"/>
              </a:rPr>
              <a:t>Source:  Packaged Facts National Consumer Survey, February 2016 </a:t>
            </a:r>
            <a:endParaRPr lang="en-US" sz="1400" b="1" dirty="0">
              <a:solidFill>
                <a:srgbClr val="00002A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2" name="Group 10" descr="Table"/>
          <p:cNvGraphicFramePr>
            <a:graphicFrameLocks noGrp="1"/>
          </p:cNvGraphicFramePr>
          <p:nvPr/>
        </p:nvGraphicFramePr>
        <p:xfrm>
          <a:off x="966951" y="2123089"/>
          <a:ext cx="10373712" cy="3016469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4706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10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1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5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38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2A"/>
                        </a:solidFill>
                        <a:effectLst/>
                        <a:latin typeface="+mn-lt"/>
                      </a:endParaRP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Overall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2A"/>
                        </a:solidFill>
                        <a:effectLst/>
                        <a:latin typeface="+mn-lt"/>
                      </a:endParaRP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Women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Men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8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Strongly disagree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2A"/>
                        </a:solidFill>
                        <a:effectLst/>
                        <a:latin typeface="+mn-lt"/>
                      </a:endParaRP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8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Somewhat disagree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2A"/>
                        </a:solidFill>
                        <a:effectLst/>
                        <a:latin typeface="+mn-lt"/>
                      </a:endParaRP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38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Neither agree/disagree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2A"/>
                        </a:solidFill>
                        <a:effectLst/>
                        <a:latin typeface="+mn-lt"/>
                      </a:endParaRP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38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Somewhat agree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2A"/>
                        </a:solidFill>
                        <a:effectLst/>
                        <a:latin typeface="+mn-lt"/>
                      </a:endParaRPr>
                    </a:p>
                  </a:txBody>
                  <a:tcPr marL="120000" marR="120000" marT="46799" marB="46799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120000" marR="120000" marT="46799" marB="46799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120000" marR="120000" marT="46799" marB="46799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120000" marR="120000" marT="46799" marB="46799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72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Strongly agree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2A"/>
                        </a:solidFill>
                        <a:effectLst/>
                        <a:latin typeface="+mn-lt"/>
                      </a:endParaRPr>
                    </a:p>
                  </a:txBody>
                  <a:tcPr marL="120000" marR="120000" marT="46799" marB="46799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120000" marR="120000" marT="46799" marB="46799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120000" marR="120000" marT="46799" marB="46799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120000" marR="120000" marT="46799" marB="46799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08000" y="5423299"/>
            <a:ext cx="1107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2A"/>
                </a:solidFill>
                <a:cs typeface="Arial" pitchFamily="34" charset="0"/>
              </a:rPr>
              <a:t>Source:  Packaged Facts Consumer Insights Survey, January 2015</a:t>
            </a:r>
            <a:endParaRPr lang="en-US" sz="2000" b="1" dirty="0">
              <a:solidFill>
                <a:srgbClr val="00002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125" y="811900"/>
            <a:ext cx="118661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2A"/>
                </a:solidFill>
                <a:cs typeface="Arial" pitchFamily="34" charset="0"/>
              </a:rPr>
              <a:t>“Certain fats and oils are important to healthy eating,” 2015</a:t>
            </a:r>
            <a:r>
              <a:rPr lang="en-US" sz="3600" b="1" dirty="0">
                <a:solidFill>
                  <a:srgbClr val="00002A"/>
                </a:solidFill>
                <a:cs typeface="Arial" pitchFamily="34" charset="0"/>
              </a:rPr>
              <a:t/>
            </a:r>
            <a:br>
              <a:rPr lang="en-US" sz="3600" b="1" dirty="0">
                <a:solidFill>
                  <a:srgbClr val="00002A"/>
                </a:solidFill>
                <a:cs typeface="Arial" pitchFamily="34" charset="0"/>
              </a:rPr>
            </a:br>
            <a:r>
              <a:rPr lang="en-US" sz="2400" b="1" dirty="0">
                <a:solidFill>
                  <a:srgbClr val="00002A"/>
                </a:solidFill>
                <a:cs typeface="Arial" pitchFamily="34" charset="0"/>
              </a:rPr>
              <a:t>(percent of U.S. shoppers by level of agreement)</a:t>
            </a:r>
            <a:endParaRPr lang="en-US" sz="2400" dirty="0">
              <a:solidFill>
                <a:srgbClr val="00002A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D1993B-125C-F947-BC51-C61EADD593FD}" type="slidenum">
              <a:rPr lang="en-US" sz="1400" smtClean="0"/>
              <a:pPr/>
              <a:t>14</a:t>
            </a:fld>
            <a:endParaRPr lang="en-US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8531" y="2396384"/>
          <a:ext cx="11409529" cy="2831160"/>
        </p:xfrm>
        <a:graphic>
          <a:graphicData uri="http://schemas.openxmlformats.org/drawingml/2006/table">
            <a:tbl>
              <a:tblPr/>
              <a:tblGrid>
                <a:gridCol w="4373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82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70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3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9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91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5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Watching Diet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# of Adults (000)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117,245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121,048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122,672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122,198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5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% of Adults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51.3%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52.3%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52.4%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51.6%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5140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51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Purchasing High-Protein Foods </a:t>
                      </a:r>
                      <a:b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in Relation to Watching Diet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# of Adults(000)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27,232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29,961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31,146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35,175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5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% of Adults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11.9%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12.9%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13.3%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14.9%</a:t>
                      </a:r>
                    </a:p>
                  </a:txBody>
                  <a:tcPr marL="11568" marR="11568" marT="867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8779" y="1751362"/>
            <a:ext cx="117183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ndara" pitchFamily="34" charset="0"/>
              </a:rPr>
              <a:t>U.S. Adults Purchasing High Protein Foods in Relation to Watching Diet</a:t>
            </a:r>
            <a:endParaRPr lang="en-US" sz="22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5717" y="5458026"/>
            <a:ext cx="111638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 defTabSz="914400"/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Source:   Compiled by Packaged Facts from Fall 2015 Simmons NCS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3605" y="665611"/>
            <a:ext cx="10254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the percent of adults who are purchasing high-protein foods in conjunction with dieting/watching their diet is on the </a:t>
            </a:r>
            <a:r>
              <a:rPr lang="en-US" sz="2400" i="1" dirty="0" smtClean="0">
                <a:solidFill>
                  <a:srgbClr val="002060"/>
                </a:solidFill>
              </a:rPr>
              <a:t>rise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2879834" y="442303"/>
          <a:ext cx="5967556" cy="57912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837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37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540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Attributes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               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      Nutrition  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Fresh/Whole/Local/Seasonal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Natural/Organic/Clear Label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International/Regional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Eco, Humane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Vegetarian Choices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Innovation, Boldness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Convenience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Pesticides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GMO/Hormones/Antibiotics</a:t>
                      </a:r>
                      <a:endParaRPr lang="en-US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Trans Fats/HFCS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3" name="Rectangle 3"/>
          <p:cNvSpPr>
            <a:spLocks noGrp="1" noChangeArrowheads="1"/>
          </p:cNvSpPr>
          <p:nvPr>
            <p:ph idx="1"/>
          </p:nvPr>
        </p:nvSpPr>
        <p:spPr>
          <a:xfrm>
            <a:off x="4070900" y="2186091"/>
            <a:ext cx="6292210" cy="4007069"/>
          </a:xfrm>
        </p:spPr>
        <p:txBody>
          <a:bodyPr>
            <a:noAutofit/>
          </a:bodyPr>
          <a:lstStyle/>
          <a:p>
            <a:pPr>
              <a:buClr>
                <a:srgbClr val="800080"/>
              </a:buClr>
              <a:buSzPct val="125000"/>
              <a:buNone/>
              <a:defRPr/>
            </a:pPr>
            <a:r>
              <a:rPr lang="en-US" b="1" i="1" dirty="0">
                <a:solidFill>
                  <a:srgbClr val="003300"/>
                </a:solidFill>
              </a:rPr>
              <a:t>   </a:t>
            </a:r>
            <a:endParaRPr lang="en-US" sz="3600" b="1" i="1" dirty="0">
              <a:solidFill>
                <a:srgbClr val="003300"/>
              </a:solidFill>
            </a:endParaRPr>
          </a:p>
          <a:p>
            <a:pPr>
              <a:buClr>
                <a:srgbClr val="800080"/>
              </a:buClr>
              <a:buSzPct val="125000"/>
              <a:buNone/>
              <a:defRPr/>
            </a:pPr>
            <a:r>
              <a:rPr lang="en-US" sz="3600" b="1" i="1" dirty="0" smtClean="0">
                <a:solidFill>
                  <a:srgbClr val="003300"/>
                </a:solidFill>
              </a:rPr>
              <a:t>perimeter tour</a:t>
            </a:r>
          </a:p>
          <a:p>
            <a:pPr>
              <a:buClr>
                <a:srgbClr val="800080"/>
              </a:buClr>
              <a:buSzPct val="125000"/>
              <a:buNone/>
              <a:defRPr/>
            </a:pPr>
            <a:endParaRPr lang="en-US" sz="3600" b="1" i="1" dirty="0" smtClean="0">
              <a:solidFill>
                <a:srgbClr val="003300"/>
              </a:solidFill>
            </a:endParaRPr>
          </a:p>
          <a:p>
            <a:pPr>
              <a:buClr>
                <a:srgbClr val="800080"/>
              </a:buClr>
              <a:buSzPct val="125000"/>
              <a:buFont typeface="Wingdings" pitchFamily="2" charset="2"/>
              <a:buChar char="Ø"/>
              <a:defRPr/>
            </a:pPr>
            <a:endParaRPr lang="en-US" sz="3600" b="1" i="1" dirty="0">
              <a:solidFill>
                <a:srgbClr val="003300"/>
              </a:solidFill>
            </a:endParaRPr>
          </a:p>
          <a:p>
            <a:pPr>
              <a:buClr>
                <a:srgbClr val="800080"/>
              </a:buClr>
              <a:buSzPct val="125000"/>
              <a:buFont typeface="Wingdings" pitchFamily="2" charset="2"/>
              <a:buChar char="Ø"/>
              <a:defRPr/>
            </a:pPr>
            <a:endParaRPr lang="en-US" sz="3600" b="1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3393" y="4656083"/>
            <a:ext cx="2343807" cy="2060027"/>
          </a:xfrm>
          <a:prstGeom prst="rect">
            <a:avLst/>
          </a:prstGeom>
          <a:noFill/>
        </p:spPr>
      </p:pic>
      <p:pic>
        <p:nvPicPr>
          <p:cNvPr id="1028" name="Picture 4" descr="100% Grassf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553" y="3300247"/>
            <a:ext cx="2294757" cy="1713187"/>
          </a:xfrm>
          <a:prstGeom prst="rect">
            <a:avLst/>
          </a:prstGeom>
          <a:noFill/>
        </p:spPr>
      </p:pic>
      <p:pic>
        <p:nvPicPr>
          <p:cNvPr id="1030" name="Picture 6" descr="OP (Organic Protein) Smoothie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7174" y="1713187"/>
            <a:ext cx="1841500" cy="1734536"/>
          </a:xfrm>
          <a:prstGeom prst="rect">
            <a:avLst/>
          </a:prstGeom>
          <a:noFill/>
        </p:spPr>
      </p:pic>
      <p:pic>
        <p:nvPicPr>
          <p:cNvPr id="1032" name="Picture 8" descr="Gre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6731" y="412530"/>
            <a:ext cx="2027184" cy="1878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2664" y="279390"/>
            <a:ext cx="730118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Selected </a:t>
            </a:r>
            <a:r>
              <a:rPr lang="en-US" sz="2000" b="1" dirty="0" err="1" smtClean="0"/>
              <a:t>Stonyfield</a:t>
            </a:r>
            <a:r>
              <a:rPr lang="en-US" sz="2000" b="1" dirty="0" smtClean="0"/>
              <a:t> Farm Yogurt Products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b="1" dirty="0" smtClean="0"/>
          </a:p>
          <a:p>
            <a:pPr algn="l"/>
            <a:r>
              <a:rPr lang="en-US" dirty="0" smtClean="0">
                <a:solidFill>
                  <a:srgbClr val="69A12B"/>
                </a:solidFill>
              </a:rPr>
              <a:t>1995:  Organic (previously natural)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1995:  Planet Protector Kids Yogurt</a:t>
            </a:r>
            <a:br>
              <a:rPr lang="en-US" dirty="0" smtClean="0"/>
            </a:br>
            <a:r>
              <a:rPr lang="en-US" dirty="0" smtClean="0"/>
              <a:t>                (reusable cups for lunchboxes)</a:t>
            </a:r>
          </a:p>
          <a:p>
            <a:pPr algn="l"/>
            <a:r>
              <a:rPr lang="en-US" dirty="0" smtClean="0"/>
              <a:t>1996:   Nonfat Yogurt--Apricot Mango </a:t>
            </a:r>
          </a:p>
          <a:p>
            <a:pPr algn="l"/>
            <a:r>
              <a:rPr lang="en-US" dirty="0" smtClean="0"/>
              <a:t>1996:   Dessert Yogurts—Mocha Fudge</a:t>
            </a:r>
          </a:p>
          <a:p>
            <a:pPr algn="l"/>
            <a:r>
              <a:rPr lang="en-US" dirty="0" smtClean="0">
                <a:solidFill>
                  <a:srgbClr val="69A12B"/>
                </a:solidFill>
              </a:rPr>
              <a:t>1997:   Hormone Free</a:t>
            </a:r>
          </a:p>
          <a:p>
            <a:pPr algn="l"/>
            <a:r>
              <a:rPr lang="en-US" dirty="0" smtClean="0">
                <a:solidFill>
                  <a:srgbClr val="69A12B"/>
                </a:solidFill>
              </a:rPr>
              <a:t>1998:   With “six healthful cultures”</a:t>
            </a:r>
          </a:p>
          <a:p>
            <a:pPr algn="l"/>
            <a:r>
              <a:rPr lang="en-US" dirty="0" smtClean="0"/>
              <a:t>1999:   </a:t>
            </a:r>
            <a:r>
              <a:rPr lang="en-US" dirty="0" err="1" smtClean="0"/>
              <a:t>Yo</a:t>
            </a:r>
            <a:r>
              <a:rPr lang="en-US" dirty="0" smtClean="0"/>
              <a:t> Baby Organic</a:t>
            </a:r>
          </a:p>
          <a:p>
            <a:pPr algn="l"/>
            <a:r>
              <a:rPr lang="en-US" dirty="0" smtClean="0"/>
              <a:t>2000:   </a:t>
            </a:r>
            <a:r>
              <a:rPr lang="en-US" dirty="0" err="1" smtClean="0"/>
              <a:t>YoSqueeze</a:t>
            </a:r>
            <a:r>
              <a:rPr lang="en-US" dirty="0" smtClean="0"/>
              <a:t> (portable tube)</a:t>
            </a:r>
          </a:p>
          <a:p>
            <a:pPr algn="l"/>
            <a:r>
              <a:rPr lang="en-US" dirty="0" smtClean="0">
                <a:solidFill>
                  <a:srgbClr val="69A12B"/>
                </a:solidFill>
              </a:rPr>
              <a:t>2001:  Fruit Blends </a:t>
            </a:r>
            <a:r>
              <a:rPr lang="en-US" dirty="0" err="1" smtClean="0">
                <a:solidFill>
                  <a:srgbClr val="69A12B"/>
                </a:solidFill>
              </a:rPr>
              <a:t>Lowfat</a:t>
            </a:r>
            <a:r>
              <a:rPr lang="en-US" dirty="0" smtClean="0">
                <a:solidFill>
                  <a:srgbClr val="69A12B"/>
                </a:solidFill>
              </a:rPr>
              <a:t> Yogurt (with </a:t>
            </a:r>
            <a:r>
              <a:rPr lang="en-US" dirty="0" err="1" smtClean="0">
                <a:solidFill>
                  <a:srgbClr val="69A12B"/>
                </a:solidFill>
              </a:rPr>
              <a:t>inulin</a:t>
            </a:r>
            <a:r>
              <a:rPr lang="en-US" dirty="0" smtClean="0">
                <a:solidFill>
                  <a:srgbClr val="69A12B"/>
                </a:solidFill>
              </a:rPr>
              <a:t> fiber)</a:t>
            </a:r>
          </a:p>
          <a:p>
            <a:pPr algn="l"/>
            <a:r>
              <a:rPr lang="en-US" dirty="0" smtClean="0">
                <a:solidFill>
                  <a:srgbClr val="69A12B"/>
                </a:solidFill>
              </a:rPr>
              <a:t>2001:  </a:t>
            </a:r>
            <a:r>
              <a:rPr lang="en-US" dirty="0" err="1" smtClean="0">
                <a:solidFill>
                  <a:srgbClr val="69A12B"/>
                </a:solidFill>
              </a:rPr>
              <a:t>O’Soy</a:t>
            </a:r>
            <a:r>
              <a:rPr lang="en-US" dirty="0" smtClean="0">
                <a:solidFill>
                  <a:srgbClr val="69A12B"/>
                </a:solidFill>
              </a:rPr>
              <a:t> (non-dairy)</a:t>
            </a:r>
          </a:p>
          <a:p>
            <a:pPr algn="l"/>
            <a:r>
              <a:rPr lang="en-US" dirty="0" smtClean="0"/>
              <a:t>2001:  Drinkables</a:t>
            </a:r>
          </a:p>
          <a:p>
            <a:pPr algn="l"/>
            <a:r>
              <a:rPr lang="en-US" dirty="0" smtClean="0"/>
              <a:t>2003:  Squeezers</a:t>
            </a:r>
          </a:p>
          <a:p>
            <a:pPr algn="l"/>
            <a:r>
              <a:rPr lang="en-US" dirty="0" smtClean="0">
                <a:solidFill>
                  <a:srgbClr val="69A12B"/>
                </a:solidFill>
              </a:rPr>
              <a:t>2003:  </a:t>
            </a:r>
            <a:r>
              <a:rPr lang="en-US" dirty="0" err="1" smtClean="0">
                <a:solidFill>
                  <a:srgbClr val="69A12B"/>
                </a:solidFill>
              </a:rPr>
              <a:t>O’Soy</a:t>
            </a:r>
            <a:r>
              <a:rPr lang="en-US" dirty="0" smtClean="0">
                <a:solidFill>
                  <a:srgbClr val="69A12B"/>
                </a:solidFill>
              </a:rPr>
              <a:t> fruit-on-the-bottom</a:t>
            </a:r>
          </a:p>
          <a:p>
            <a:pPr algn="l"/>
            <a:r>
              <a:rPr lang="en-US" dirty="0" smtClean="0"/>
              <a:t>2003:  Organic  Smoothie</a:t>
            </a:r>
          </a:p>
          <a:p>
            <a:pPr algn="l"/>
            <a:r>
              <a:rPr lang="en-US" dirty="0" smtClean="0">
                <a:solidFill>
                  <a:srgbClr val="69A12B"/>
                </a:solidFill>
              </a:rPr>
              <a:t>2003:  </a:t>
            </a:r>
            <a:r>
              <a:rPr lang="en-US" dirty="0" err="1" smtClean="0">
                <a:solidFill>
                  <a:srgbClr val="69A12B"/>
                </a:solidFill>
              </a:rPr>
              <a:t>Rockin</a:t>
            </a:r>
            <a:r>
              <a:rPr lang="en-US" dirty="0" smtClean="0">
                <a:solidFill>
                  <a:srgbClr val="69A12B"/>
                </a:solidFill>
              </a:rPr>
              <a:t>’ </a:t>
            </a:r>
            <a:r>
              <a:rPr lang="en-US" dirty="0" err="1" smtClean="0">
                <a:solidFill>
                  <a:srgbClr val="69A12B"/>
                </a:solidFill>
              </a:rPr>
              <a:t>Rasberry</a:t>
            </a:r>
            <a:r>
              <a:rPr lang="en-US" dirty="0" smtClean="0">
                <a:solidFill>
                  <a:srgbClr val="69A12B"/>
                </a:solidFill>
              </a:rPr>
              <a:t>, Screaming Strawberry, </a:t>
            </a:r>
            <a:r>
              <a:rPr lang="en-US" dirty="0" err="1" smtClean="0">
                <a:solidFill>
                  <a:srgbClr val="69A12B"/>
                </a:solidFill>
              </a:rPr>
              <a:t>Banilla</a:t>
            </a:r>
            <a:r>
              <a:rPr lang="en-US" dirty="0" smtClean="0">
                <a:solidFill>
                  <a:srgbClr val="69A12B"/>
                </a:solidFill>
              </a:rPr>
              <a:t> Blast</a:t>
            </a:r>
          </a:p>
          <a:p>
            <a:pPr algn="l"/>
            <a:r>
              <a:rPr lang="en-US" dirty="0" smtClean="0">
                <a:solidFill>
                  <a:srgbClr val="69A12B"/>
                </a:solidFill>
              </a:rPr>
              <a:t>2004:  </a:t>
            </a:r>
            <a:r>
              <a:rPr lang="en-US" dirty="0" err="1" smtClean="0">
                <a:solidFill>
                  <a:srgbClr val="69A12B"/>
                </a:solidFill>
              </a:rPr>
              <a:t>YoBaby</a:t>
            </a:r>
            <a:r>
              <a:rPr lang="en-US" dirty="0" smtClean="0">
                <a:solidFill>
                  <a:srgbClr val="69A12B"/>
                </a:solidFill>
              </a:rPr>
              <a:t> Plus Fruit &amp; Cereal with DHA</a:t>
            </a:r>
          </a:p>
          <a:p>
            <a:pPr algn="l"/>
            <a:r>
              <a:rPr lang="en-US" dirty="0" smtClean="0">
                <a:solidFill>
                  <a:srgbClr val="69A12B"/>
                </a:solidFill>
              </a:rPr>
              <a:t>2007:  </a:t>
            </a:r>
            <a:r>
              <a:rPr lang="en-US" dirty="0" err="1" smtClean="0">
                <a:solidFill>
                  <a:srgbClr val="69A12B"/>
                </a:solidFill>
              </a:rPr>
              <a:t>Oikos</a:t>
            </a:r>
            <a:r>
              <a:rPr lang="en-US" dirty="0" smtClean="0">
                <a:solidFill>
                  <a:srgbClr val="69A12B"/>
                </a:solidFill>
              </a:rPr>
              <a:t> Greek</a:t>
            </a:r>
          </a:p>
          <a:p>
            <a:pPr algn="l"/>
            <a:r>
              <a:rPr lang="en-US" dirty="0" smtClean="0">
                <a:solidFill>
                  <a:srgbClr val="69A12B"/>
                </a:solidFill>
              </a:rPr>
              <a:t>2008:  </a:t>
            </a:r>
            <a:r>
              <a:rPr lang="en-US" dirty="0" err="1" smtClean="0">
                <a:solidFill>
                  <a:srgbClr val="69A12B"/>
                </a:solidFill>
              </a:rPr>
              <a:t>YoBaby</a:t>
            </a:r>
            <a:r>
              <a:rPr lang="en-US" dirty="0" smtClean="0">
                <a:solidFill>
                  <a:srgbClr val="69A12B"/>
                </a:solidFill>
              </a:rPr>
              <a:t> Plain (baby’s first for intestinal health)</a:t>
            </a:r>
          </a:p>
          <a:p>
            <a:pPr algn="l"/>
            <a:r>
              <a:rPr lang="en-US" dirty="0" smtClean="0">
                <a:solidFill>
                  <a:srgbClr val="69A12B"/>
                </a:solidFill>
              </a:rPr>
              <a:t>2015:  OP Organic Protein</a:t>
            </a:r>
          </a:p>
          <a:p>
            <a:pPr algn="l"/>
            <a:r>
              <a:rPr lang="en-US" dirty="0" smtClean="0">
                <a:solidFill>
                  <a:srgbClr val="69A12B"/>
                </a:solidFill>
              </a:rPr>
              <a:t>2016:  100% Grass-Fed; Whole Milk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gglandsbest.com/wp-content/uploads/2014/08/egglands_best_hard-cooked_peeled_eggs_10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4372" y="291537"/>
            <a:ext cx="5717628" cy="3618063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515006" y="694543"/>
          <a:ext cx="5885798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42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28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Fresh/Whole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/Local/Seasonal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Natural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/Org/Clear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Int’l/Regional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Eco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Innovation,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Processed, Artificial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1772" y="4078717"/>
            <a:ext cx="31242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0" name="Picture 6" descr="chocol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2926" y="321934"/>
            <a:ext cx="1809750" cy="4200526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358794" y="694543"/>
          <a:ext cx="5348350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Fresh/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Whole/Local/Seas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Natural/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Org/Clear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Int’l/Regional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Eco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Innovation,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” Foods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0179" y="3100553"/>
            <a:ext cx="6421821" cy="318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AutoShape 4" descr="chocol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3" name="Rectangle 3"/>
          <p:cNvSpPr>
            <a:spLocks noGrp="1" noChangeArrowheads="1"/>
          </p:cNvSpPr>
          <p:nvPr>
            <p:ph idx="1"/>
          </p:nvPr>
        </p:nvSpPr>
        <p:spPr>
          <a:xfrm>
            <a:off x="1327790" y="1776201"/>
            <a:ext cx="10134948" cy="4007069"/>
          </a:xfrm>
        </p:spPr>
        <p:txBody>
          <a:bodyPr>
            <a:noAutofit/>
          </a:bodyPr>
          <a:lstStyle/>
          <a:p>
            <a:pPr>
              <a:buClr>
                <a:srgbClr val="800080"/>
              </a:buClr>
              <a:buSzPct val="125000"/>
              <a:buNone/>
              <a:defRPr/>
            </a:pPr>
            <a:r>
              <a:rPr lang="en-US" b="1" i="1" dirty="0">
                <a:solidFill>
                  <a:srgbClr val="003300"/>
                </a:solidFill>
              </a:rPr>
              <a:t>   </a:t>
            </a:r>
            <a:endParaRPr lang="en-US" sz="3600" b="1" i="1" dirty="0">
              <a:solidFill>
                <a:srgbClr val="003300"/>
              </a:solidFill>
            </a:endParaRPr>
          </a:p>
          <a:p>
            <a:pPr>
              <a:buClr>
                <a:srgbClr val="800080"/>
              </a:buClr>
              <a:buSzPct val="125000"/>
              <a:buFont typeface="Wingdings" pitchFamily="2" charset="2"/>
              <a:buChar char="Ø"/>
              <a:defRPr/>
            </a:pPr>
            <a:r>
              <a:rPr lang="en-US" sz="3600" b="1" i="1" dirty="0">
                <a:solidFill>
                  <a:srgbClr val="003300"/>
                </a:solidFill>
              </a:rPr>
              <a:t>  </a:t>
            </a:r>
            <a:r>
              <a:rPr lang="en-US" sz="3600" b="1" i="1" dirty="0" smtClean="0">
                <a:solidFill>
                  <a:srgbClr val="003300"/>
                </a:solidFill>
              </a:rPr>
              <a:t>what </a:t>
            </a:r>
            <a:r>
              <a:rPr lang="en-US" sz="3600" b="1" i="1" dirty="0">
                <a:solidFill>
                  <a:srgbClr val="003300"/>
                </a:solidFill>
              </a:rPr>
              <a:t>do consumers </a:t>
            </a:r>
            <a:r>
              <a:rPr lang="en-US" sz="3600" b="1" i="1" dirty="0" smtClean="0">
                <a:solidFill>
                  <a:srgbClr val="003300"/>
                </a:solidFill>
              </a:rPr>
              <a:t>want?</a:t>
            </a:r>
          </a:p>
          <a:p>
            <a:pPr>
              <a:buClr>
                <a:srgbClr val="800080"/>
              </a:buClr>
              <a:buSzPct val="125000"/>
              <a:buFont typeface="Wingdings" pitchFamily="2" charset="2"/>
              <a:buChar char="Ø"/>
              <a:defRPr/>
            </a:pPr>
            <a:r>
              <a:rPr lang="en-US" sz="3600" b="1" i="1" dirty="0" smtClean="0">
                <a:solidFill>
                  <a:srgbClr val="003300"/>
                </a:solidFill>
              </a:rPr>
              <a:t>  perimeter tour</a:t>
            </a:r>
          </a:p>
          <a:p>
            <a:pPr>
              <a:buClr>
                <a:srgbClr val="800080"/>
              </a:buClr>
              <a:buSzPct val="125000"/>
              <a:buFont typeface="Wingdings" pitchFamily="2" charset="2"/>
              <a:buChar char="Ø"/>
              <a:defRPr/>
            </a:pPr>
            <a:r>
              <a:rPr lang="en-US" sz="3600" b="1" i="1" dirty="0" smtClean="0">
                <a:solidFill>
                  <a:srgbClr val="003300"/>
                </a:solidFill>
              </a:rPr>
              <a:t>  takeaways</a:t>
            </a:r>
          </a:p>
          <a:p>
            <a:pPr>
              <a:buClr>
                <a:srgbClr val="800080"/>
              </a:buClr>
              <a:buSzPct val="125000"/>
              <a:buNone/>
              <a:defRPr/>
            </a:pPr>
            <a:endParaRPr lang="en-US" sz="3600" b="1" i="1" dirty="0" smtClean="0">
              <a:solidFill>
                <a:srgbClr val="003300"/>
              </a:solidFill>
            </a:endParaRPr>
          </a:p>
          <a:p>
            <a:pPr>
              <a:buClr>
                <a:srgbClr val="800080"/>
              </a:buClr>
              <a:buSzPct val="125000"/>
              <a:buFont typeface="Wingdings" pitchFamily="2" charset="2"/>
              <a:buChar char="Ø"/>
              <a:defRPr/>
            </a:pPr>
            <a:endParaRPr lang="en-US" sz="3600" b="1" i="1" dirty="0">
              <a:solidFill>
                <a:srgbClr val="003300"/>
              </a:solidFill>
            </a:endParaRPr>
          </a:p>
          <a:p>
            <a:pPr>
              <a:buClr>
                <a:srgbClr val="800080"/>
              </a:buClr>
              <a:buSzPct val="125000"/>
              <a:buFont typeface="Wingdings" pitchFamily="2" charset="2"/>
              <a:buChar char="Ø"/>
              <a:defRPr/>
            </a:pPr>
            <a:endParaRPr lang="en-US" sz="3600" b="1" i="1" dirty="0">
              <a:solidFill>
                <a:srgbClr val="00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413" y="651641"/>
            <a:ext cx="11396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03300"/>
                </a:solidFill>
                <a:latin typeface="Helvetica Neue"/>
              </a:rPr>
              <a:t>Health &amp; Wellness Innovation Around the </a:t>
            </a:r>
            <a:r>
              <a:rPr lang="en-US" sz="3600" b="1" dirty="0" smtClean="0">
                <a:solidFill>
                  <a:srgbClr val="003300"/>
                </a:solidFill>
                <a:latin typeface="Helvetica Neue"/>
              </a:rPr>
              <a:t>Perimeter</a:t>
            </a:r>
            <a:endParaRPr lang="en-US" sz="3600" b="1" dirty="0">
              <a:solidFill>
                <a:srgbClr val="003300"/>
              </a:solidFill>
              <a:latin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411344" y="694543"/>
          <a:ext cx="5348350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Fresh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/Whole/Local/Seas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Natural/Org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Int’l/Regional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Eco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Innovation,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 “Foods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2" descr="http://67.media.tumblr.com/5c7e0f33a660d72012adf4cb44261566/tumblr_o6o0feX6Oi1rh20aso1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51" y="1229713"/>
            <a:ext cx="3951887" cy="3951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411344" y="694543"/>
          <a:ext cx="5348350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Real/Fresh/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Whole/Local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Natural/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Org/Clear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Int’l/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Eco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Innovation,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Foods”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7020" y="1324303"/>
            <a:ext cx="5791199" cy="37942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411344" y="694543"/>
          <a:ext cx="5348350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Fresh/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Whole/Local/Seas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Natural/Org/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Authentic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Int’l/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Eco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Innovation,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Vitamins</a:t>
                      </a: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/M/S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“Industrial” Foods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2869" y="1271752"/>
            <a:ext cx="5756247" cy="409903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1714584" y="694543"/>
          <a:ext cx="5348350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Fresh/Whole/Local/</a:t>
                      </a:r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Seas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Natural/Org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Authentic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Int’l/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Eco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Innovation,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“Industrial” 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Picture 4" descr="http://bmoreorganic.com/wp-content/uploads/2015/06/bottle-pla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0490" y="1135404"/>
            <a:ext cx="1789951" cy="450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1052454" y="694543"/>
          <a:ext cx="5348350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Fresh/Whole/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Local/Seas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Natural/Org/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Int’l/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Eco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Innovation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“Industrial” 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Fat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Picture 2" descr="http://ww1.prweb.com/prfiles/2015/02/10/12504298/ol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22" y="560432"/>
            <a:ext cx="4205344" cy="3107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1.prweb.com/prfiles/2015/02/10/12504298/tomato-final%20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70" y="3460362"/>
            <a:ext cx="4012436" cy="2965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1052454" y="694543"/>
          <a:ext cx="5348350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Real/Fresh/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Whole/Local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Natural/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Org/Clear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Int’l/Regional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Eco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Innovation,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“Industrial” 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Picture 2" descr="http://www.foodbev.com/wp-content/uploads/2016/05/ARTISA-savou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807" y="1535571"/>
            <a:ext cx="4824633" cy="3653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442874" y="694543"/>
          <a:ext cx="5348350" cy="551437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Fresh/Whole/Local/Seas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Natural/Org/Clear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Int’l/Regional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Eco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Vegetarian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/Plant-Centric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40587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Innovation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“Industrial” 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745" y="1761140"/>
            <a:ext cx="5389538" cy="338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1052454" y="694543"/>
          <a:ext cx="5348350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Fresh/Whole/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Local/Seas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Natural/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Org/Clear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Int’l/Regional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Eco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Innovation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“Industrial” 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2854" y="870715"/>
            <a:ext cx="3689131" cy="243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6548" y="3786514"/>
            <a:ext cx="3604047" cy="215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1052454" y="694543"/>
          <a:ext cx="5348350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Fresh/Whole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/Local/Seas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Natural/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Org/Clear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Int’l/Regional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Eco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Innovation,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“Industrial” 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73950" y="4057002"/>
            <a:ext cx="50661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dairy-free blend of wholegrain oats and sun ripened chia, mixed with shredded granny smith apple, almond milk, fruits and nuts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lightly sweetened with low-fructose and low-GI coconut sugar, and virgin coconut oil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6194" name="AutoShape 2" descr="Chia Pod Bircher Mues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6196" name="Picture 4" descr="Chia Pod Bircher Mues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878" y="791673"/>
            <a:ext cx="3302329" cy="3163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180124" y="694543"/>
          <a:ext cx="5348350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Fresh/Whole/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Local/Seas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Natural/Org/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Int’l/Regional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Eco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Innovation,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“Industrial” 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3199" y="325821"/>
            <a:ext cx="6224211" cy="2963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59669" y="3710102"/>
            <a:ext cx="64323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First packaged nutrient-rich ‘smoothie bowl’, a high-protein superfood with a crunchy toasted quinoa topping you can eat with </a:t>
            </a:r>
          </a:p>
          <a:p>
            <a:pPr algn="l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an eco-friendly spoon!</a:t>
            </a:r>
          </a:p>
          <a:p>
            <a:pPr algn="l"/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Each Cup is Powered by:</a:t>
            </a:r>
          </a:p>
          <a:p>
            <a:pPr algn="l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1/2 an Avocado</a:t>
            </a:r>
          </a:p>
          <a:p>
            <a:pPr algn="l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2 full servings of Fruits &amp; Veggies</a:t>
            </a:r>
          </a:p>
          <a:p>
            <a:pPr algn="l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Naturally Loaded with up to 10 grams of High Fiber</a:t>
            </a:r>
          </a:p>
          <a:p>
            <a:pPr algn="l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 Plant Based Source of Complete Protein &amp; Omega 3’s</a:t>
            </a:r>
          </a:p>
          <a:p>
            <a:pPr algn="l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 Crunchy Toasted Quinoa topping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03200" y="1037900"/>
            <a:ext cx="114808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2A"/>
                </a:solidFill>
                <a:cs typeface="Arial" pitchFamily="34" charset="0"/>
              </a:rPr>
              <a:t>“The food products I buy when grocery shopping have</a:t>
            </a:r>
            <a:br>
              <a:rPr lang="en-US" sz="2800" b="1" dirty="0">
                <a:solidFill>
                  <a:srgbClr val="00002A"/>
                </a:solidFill>
                <a:cs typeface="Arial" pitchFamily="34" charset="0"/>
              </a:rPr>
            </a:br>
            <a:r>
              <a:rPr lang="en-US" sz="2800" b="1" dirty="0">
                <a:solidFill>
                  <a:srgbClr val="00002A"/>
                </a:solidFill>
                <a:cs typeface="Arial" pitchFamily="34" charset="0"/>
              </a:rPr>
              <a:t>changed significantly, compared with 10 years ago,” 2016</a:t>
            </a:r>
            <a:br>
              <a:rPr lang="en-US" sz="2800" b="1" dirty="0">
                <a:solidFill>
                  <a:srgbClr val="00002A"/>
                </a:solidFill>
                <a:cs typeface="Arial" pitchFamily="34" charset="0"/>
              </a:rPr>
            </a:br>
            <a:r>
              <a:rPr lang="en-US" sz="2800" b="1" dirty="0">
                <a:solidFill>
                  <a:srgbClr val="00002A"/>
                </a:solidFill>
                <a:cs typeface="Arial" pitchFamily="34" charset="0"/>
              </a:rPr>
              <a:t>(percent of U.S. shoppers age 30+)</a:t>
            </a:r>
          </a:p>
        </p:txBody>
      </p:sp>
      <p:graphicFrame>
        <p:nvGraphicFramePr>
          <p:cNvPr id="8202" name="Group 10" descr="Table"/>
          <p:cNvGraphicFramePr>
            <a:graphicFrameLocks noGrp="1"/>
          </p:cNvGraphicFramePr>
          <p:nvPr/>
        </p:nvGraphicFramePr>
        <p:xfrm>
          <a:off x="2133599" y="2227332"/>
          <a:ext cx="7514897" cy="290639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53154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94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41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Strongly disagree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558ED5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0000" marR="120000" marT="46799" marB="46799" horzOverflow="overflow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4%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0000" marR="120000" marT="46799" marB="46799" horzOverflow="overflow"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41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Somewhat disagree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558ED5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0000" marR="120000" marT="46799" marB="46799" horzOverflow="overflow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0000" marR="120000" marT="46799" marB="46799" horzOverflow="overflow"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1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Neither agree/disagree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558ED5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0000" marR="120000" marT="46799" marB="46799" horzOverflow="overflow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0000" marR="120000" marT="46799" marB="46799" horzOverflow="overflow"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41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Somewhat agree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558ED5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0000" marR="120000" marT="46799" marB="46799" horzOverflow="overflow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39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0000" marR="120000" marT="46799" marB="46799" horzOverflow="overflow"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37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Strongly agree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558ED5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0000" marR="120000" marT="46799" marB="46799" horzOverflow="overflow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0000" marR="120000" marT="46799" marB="46799" horzOverflow="overflow"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62786" y="5367290"/>
            <a:ext cx="8488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002A"/>
                </a:solidFill>
                <a:cs typeface="Arial" pitchFamily="34" charset="0"/>
              </a:rPr>
              <a:t>Source:  Packaged Facts National Consumer Survey, February 2016 </a:t>
            </a:r>
            <a:endParaRPr lang="en-US" b="1" dirty="0">
              <a:solidFill>
                <a:srgbClr val="00002A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6" name="Picture 6" descr="CASSAVA &amp; CHIA TORTILLAS - 6 P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063" y="570157"/>
            <a:ext cx="3477938" cy="2205316"/>
          </a:xfrm>
          <a:prstGeom prst="rect">
            <a:avLst/>
          </a:prstGeom>
          <a:noFill/>
        </p:spPr>
      </p:pic>
      <p:pic>
        <p:nvPicPr>
          <p:cNvPr id="148482" name="Picture 2" descr="Cassava &amp; Coconut Tortillas - 6 Pac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8761" y="591671"/>
            <a:ext cx="3509183" cy="2189059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1052454" y="694543"/>
          <a:ext cx="5348350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Real/Fresh/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Whole/Local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Natural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/Org/Clear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Int’l/Regional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Eco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Innovation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“Industrial” 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4876" y="3410175"/>
            <a:ext cx="4156954" cy="34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1052454" y="694543"/>
          <a:ext cx="5348350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Fresh/Whole/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Local/Seas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Natural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/Org/Clear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Int’l/Regional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Eco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Vegetarian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(Veg Diet)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Innovation,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“Industrial” 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5070" y="1618593"/>
            <a:ext cx="5133454" cy="389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1052454" y="694543"/>
          <a:ext cx="5348350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Fresh/Whole/Local/Seas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Natural/Org/Clear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Int’l/Regional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Eco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Innovation,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“Industrial” 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4179" y="2084118"/>
            <a:ext cx="4204138" cy="2323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1052454" y="694543"/>
          <a:ext cx="5348350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Fresh/Whole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/Local/Seas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Natural/Org/Clear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Int’l/Regional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Eco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Innovation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“Industrial” 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Picture 3" descr="Tyson Tastemaker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316" y="1831461"/>
            <a:ext cx="4666593" cy="280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495424" y="651638"/>
          <a:ext cx="5348350" cy="553172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3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Fresh/Whole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/Local/Seas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3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Natural/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Org/Clear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Int’l/Regional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3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Eco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3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29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329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Innovation,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329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“Industrial” 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329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32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32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4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7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367" y="353417"/>
            <a:ext cx="4080199" cy="2720132"/>
          </a:xfrm>
          <a:prstGeom prst="rect">
            <a:avLst/>
          </a:prstGeom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073" y="3906892"/>
            <a:ext cx="4228148" cy="240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008990" y="2729780"/>
            <a:ext cx="2007612" cy="209452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1052454" y="694543"/>
          <a:ext cx="5348350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Fresh/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Whole/Local/Seas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Natural/Org/Clear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Authentic, 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Int’l/Regional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Eco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Innovation,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“Industrial” 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2217" y="660345"/>
            <a:ext cx="45815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484" y="3667125"/>
            <a:ext cx="40290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6188901"/>
              </p:ext>
            </p:extLst>
          </p:nvPr>
        </p:nvGraphicFramePr>
        <p:xfrm>
          <a:off x="1052454" y="694543"/>
          <a:ext cx="5348350" cy="54888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7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4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Fresh/Whole/Local/Seas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Superfoods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Natural/Org/Clear Label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Proteins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Authentic, 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Artisan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Int’l/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Regional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Fibers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31973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Sustainable,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Eco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Vegetarian/Plant-Centric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Convenience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Healthy 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Indulgence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Probiotics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1592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Innovation, Boldness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Vitamins/M/S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“Industrial” Foods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Sugar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Processed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Artificial Ingredients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Pesticides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Unhealthy/Excess Carbs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Hormones/Antibiotics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Excess Calories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5035601"/>
                  </a:ext>
                </a:extLst>
              </a:tr>
              <a:tr h="55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 Fats/HFCS/GMO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Gluten/Allergens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Picture 2" descr="http://www.fooddive.com/user_media/cache/25/69/256914a2d1aecba4051707ff3aa2bff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342" y="896290"/>
            <a:ext cx="4559911" cy="215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42234" y="3479749"/>
            <a:ext cx="49819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Dairy-free Califia Nitro Cold Brew line marries creamy almond and macadamia milks with a cold brew made from a specially-curated, signature blend of direct-sourced beans, and infuses it with a jolt of nitrogen that brings out the natural sweetness of the coffee in a silky micro-foam reminiscent of a dark draft beer.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Packaged in a sleek, recyclable, on-the-go aluminum bottle, Califia Nitro Cold Brews come in three on-trend flavors: Latte, Mocha, and New Orleans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396" y="2313620"/>
            <a:ext cx="2771866" cy="246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i.ytimg.com/vi/8CIZJpJGZGg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21" y="2423869"/>
            <a:ext cx="4079806" cy="2294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0160" y="1557900"/>
            <a:ext cx="346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ndara" pitchFamily="34" charset="0"/>
              </a:rPr>
              <a:t>past generation …</a:t>
            </a:r>
            <a:endParaRPr lang="en-US" sz="28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3154" y="1565780"/>
            <a:ext cx="3556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ndara" pitchFamily="34" charset="0"/>
              </a:rPr>
              <a:t>new generation 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</a:rPr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266442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Takeaways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250" y="1403084"/>
            <a:ext cx="114808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2E"/>
                </a:solidFill>
              </a:rPr>
              <a:t>  </a:t>
            </a:r>
            <a:r>
              <a:rPr lang="en-US" sz="2800" dirty="0">
                <a:solidFill>
                  <a:srgbClr val="002060"/>
                </a:solidFill>
              </a:rPr>
              <a:t>innovating while maintaining product integrity in </a:t>
            </a:r>
            <a:r>
              <a:rPr lang="en-US" sz="2800" dirty="0" smtClean="0">
                <a:solidFill>
                  <a:srgbClr val="002060"/>
                </a:solidFill>
              </a:rPr>
              <a:t>ways </a:t>
            </a:r>
            <a:r>
              <a:rPr lang="en-US" sz="2800" dirty="0">
                <a:solidFill>
                  <a:srgbClr val="002060"/>
                </a:solidFill>
              </a:rPr>
              <a:t>that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     resonate with generational population peaks:  Boomers &amp; Millennials</a:t>
            </a:r>
            <a:br>
              <a:rPr lang="en-US" sz="2800" dirty="0">
                <a:solidFill>
                  <a:srgbClr val="002060"/>
                </a:solidFill>
              </a:rPr>
            </a:br>
            <a:endParaRPr lang="en-US" sz="800" dirty="0">
              <a:solidFill>
                <a:srgbClr val="002060"/>
              </a:solidFill>
            </a:endParaRPr>
          </a:p>
          <a:p>
            <a:pPr lvl="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  catering to special diets &amp; ingredient avoidances and crafting a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     positive/negative claim balance</a:t>
            </a:r>
            <a:br>
              <a:rPr lang="en-US" sz="2800" dirty="0">
                <a:solidFill>
                  <a:srgbClr val="002060"/>
                </a:solidFill>
              </a:rPr>
            </a:br>
            <a:endParaRPr lang="en-US" sz="800" dirty="0">
              <a:solidFill>
                <a:srgbClr val="002060"/>
              </a:solidFill>
            </a:endParaRPr>
          </a:p>
          <a:p>
            <a:pPr lvl="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  bridging the gap between fresh, whole, natural and cooked-from-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     scratch foods and packaged food products</a:t>
            </a:r>
          </a:p>
          <a:p>
            <a:pPr lvl="0" algn="l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  winning over customers with transparency and off-label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479" y="5559573"/>
            <a:ext cx="1896659" cy="5765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453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neahealthyfutures.org/wp-content/uploads/2015/11/veggies-on-forks-75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0290" y="935410"/>
            <a:ext cx="4876800" cy="2438400"/>
          </a:xfrm>
          <a:prstGeom prst="rect">
            <a:avLst/>
          </a:prstGeom>
          <a:noFill/>
        </p:spPr>
      </p:pic>
      <p:sp>
        <p:nvSpPr>
          <p:cNvPr id="4" name="Title 11"/>
          <p:cNvSpPr txBox="1">
            <a:spLocks/>
          </p:cNvSpPr>
          <p:nvPr/>
        </p:nvSpPr>
        <p:spPr>
          <a:xfrm>
            <a:off x="304800" y="533400"/>
            <a:ext cx="11480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“I try to eat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healthier foods these days,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21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Winter 2015-16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(percent of U.S. adult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by level of agreement;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breakout by generational cohort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1507247"/>
              </p:ext>
            </p:extLst>
          </p:nvPr>
        </p:nvGraphicFramePr>
        <p:xfrm>
          <a:off x="406400" y="1555520"/>
          <a:ext cx="4978400" cy="22875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4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4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5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baseline="0" dirty="0">
                          <a:solidFill>
                            <a:srgbClr val="003300"/>
                          </a:solidFill>
                          <a:latin typeface="+mn-lt"/>
                        </a:rPr>
                        <a:t>  DISAGREE A LOT</a:t>
                      </a:r>
                      <a:endParaRPr lang="en-US" sz="2000" b="1" i="0" u="none" strike="noStrike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L="12700" marR="127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521D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 DISAGREE A LITTLE</a:t>
                      </a:r>
                    </a:p>
                  </a:txBody>
                  <a:tcPr marL="12700" marR="127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521D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9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 NEITHER AGREE/DISAGREE</a:t>
                      </a:r>
                    </a:p>
                  </a:txBody>
                  <a:tcPr marL="12700" marR="127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521D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69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 AGREE A LITTLE</a:t>
                      </a:r>
                    </a:p>
                  </a:txBody>
                  <a:tcPr marL="12700" marR="12700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521D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12700" marR="12700" marT="9525" marB="0" anchor="b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09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 AGREE A LOT</a:t>
                      </a:r>
                    </a:p>
                  </a:txBody>
                  <a:tcPr marL="12700" marR="12700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521D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2700" marR="12700" marT="9525" marB="0" anchor="b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8000" y="6324600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3300"/>
                </a:solidFill>
              </a:rPr>
              <a:t>Source: Simmons National Consumer Survey, </a:t>
            </a:r>
            <a:r>
              <a:rPr lang="en-US" b="1" dirty="0" smtClean="0">
                <a:solidFill>
                  <a:srgbClr val="003300"/>
                </a:solidFill>
              </a:rPr>
              <a:t>Winter 2015-16</a:t>
            </a:r>
            <a:endParaRPr lang="en-US" b="1" dirty="0">
              <a:solidFill>
                <a:srgbClr val="0033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710151" y="3973900"/>
          <a:ext cx="7364251" cy="2122101"/>
        </p:xfrm>
        <a:graphic>
          <a:graphicData uri="http://schemas.openxmlformats.org/drawingml/2006/table">
            <a:tbl>
              <a:tblPr/>
              <a:tblGrid>
                <a:gridCol w="3549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6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82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6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Agree </a:t>
                      </a:r>
                      <a:b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a Lot</a:t>
                      </a:r>
                    </a:p>
                  </a:txBody>
                  <a:tcPr marL="12700" marR="127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Agree</a:t>
                      </a:r>
                      <a:b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a Little</a:t>
                      </a:r>
                    </a:p>
                  </a:txBody>
                  <a:tcPr marL="12700" marR="127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Age 18-34 (Millennials)</a:t>
                      </a:r>
                    </a:p>
                  </a:txBody>
                  <a:tcPr marL="12700" marR="127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12700" marR="127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12700" marR="127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Age 35-49 (Gen X)</a:t>
                      </a:r>
                    </a:p>
                  </a:txBody>
                  <a:tcPr marL="12700" marR="127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12700" marR="127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39%</a:t>
                      </a:r>
                    </a:p>
                  </a:txBody>
                  <a:tcPr marL="12700" marR="127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Age 50-69 (Boomers)</a:t>
                      </a:r>
                    </a:p>
                  </a:txBody>
                  <a:tcPr marL="12700" marR="127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12700" marR="127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12700" marR="127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Age 70+</a:t>
                      </a:r>
                    </a:p>
                  </a:txBody>
                  <a:tcPr marL="12700" marR="127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12700" marR="127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37%</a:t>
                      </a:r>
                    </a:p>
                  </a:txBody>
                  <a:tcPr marL="12700" marR="1270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/>
          <p:cNvSpPr txBox="1">
            <a:spLocks/>
          </p:cNvSpPr>
          <p:nvPr/>
        </p:nvSpPr>
        <p:spPr>
          <a:xfrm>
            <a:off x="588579" y="325994"/>
            <a:ext cx="8639504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521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Supermarkets shopped in last 4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521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weeks, 2005-2015</a:t>
            </a:r>
            <a:r>
              <a:rPr lang="en-US" sz="3000" b="1" noProof="0" dirty="0">
                <a:solidFill>
                  <a:srgbClr val="00521D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noProof="0" dirty="0">
                <a:solidFill>
                  <a:srgbClr val="00521D"/>
                </a:solidFill>
                <a:latin typeface="+mj-lt"/>
                <a:ea typeface="+mj-ea"/>
                <a:cs typeface="+mj-cs"/>
              </a:rPr>
            </a:br>
            <a:r>
              <a:rPr lang="en-US" sz="3000" b="1" dirty="0">
                <a:solidFill>
                  <a:srgbClr val="00521D"/>
                </a:solidFill>
                <a:latin typeface="+mj-lt"/>
                <a:ea typeface="+mj-ea"/>
                <a:cs typeface="+mj-cs"/>
              </a:rPr>
              <a:t>(in millions of U.S. adults)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521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65129" y="1260514"/>
          <a:ext cx="7352777" cy="46549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57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53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03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3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93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79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86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18412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00"/>
                          </a:solidFill>
                          <a:latin typeface="+mn-lt"/>
                        </a:rPr>
                        <a:t>2005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00"/>
                          </a:solidFill>
                          <a:latin typeface="+mn-lt"/>
                        </a:rPr>
                        <a:t>2010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3300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rgbClr val="003300"/>
                          </a:solidFill>
                          <a:latin typeface="+mn-lt"/>
                        </a:rPr>
                        <a:t># Chg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rgbClr val="003300"/>
                          </a:solidFill>
                          <a:latin typeface="+mn-lt"/>
                        </a:rPr>
                        <a:t>% Chg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3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 Overall 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211.4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223.8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236.6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1" i="1" u="none" strike="noStrike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1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25.2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11.9%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2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1" i="1" u="none" strike="noStrike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1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 Walmart 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104.6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132.3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140.3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1" i="1" u="none" strike="noStrike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1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35.7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34.1%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25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 Kroger 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28.7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33.2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32.1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1" i="1" u="none" strike="noStrike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1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3.4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11.8%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 Safeway 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19.4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22.0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1" i="1" u="none" strike="noStrike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1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3.6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18.6%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7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 Food Lion 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12.8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16.1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13.3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1" i="1" u="none" strike="noStrike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1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0.5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3.9%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7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 Winn-Dixie 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17.0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12.5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10.9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1" i="1" u="none" strike="noStrike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1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-6.1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-35.9%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7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 Albertsons 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19.5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15.5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1" i="1" u="none" strike="noStrike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1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-11.2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-41.9%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125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7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 Trader Joe’s 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10.9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15.8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24.2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1" i="1" u="none" strike="noStrike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1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13.3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122.0%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7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 Whole Foods 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5.7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11.2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15.3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1" i="1" u="none" strike="noStrike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1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9.6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168.4%</a:t>
                      </a:r>
                    </a:p>
                  </a:txBody>
                  <a:tcPr marL="12700" marR="127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02498" y="6137136"/>
            <a:ext cx="7426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003300"/>
                </a:solidFill>
              </a:rPr>
              <a:t>Source:   Simmons National Consumer Fall Surveys </a:t>
            </a:r>
          </a:p>
        </p:txBody>
      </p:sp>
      <p:pic>
        <p:nvPicPr>
          <p:cNvPr id="37890" name="Picture 2" descr="https://pbs.twimg.com/profile_images/685510850472312832/_PcErcp-_40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2992" y="4855780"/>
            <a:ext cx="1322921" cy="1277800"/>
          </a:xfrm>
          <a:prstGeom prst="rect">
            <a:avLst/>
          </a:prstGeom>
          <a:noFill/>
        </p:spPr>
      </p:pic>
      <p:pic>
        <p:nvPicPr>
          <p:cNvPr id="37892" name="Picture 4" descr="http://theurbanrealist.com/wp-content/uploads/2015/06/trad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7916" y="4855780"/>
            <a:ext cx="1378186" cy="1306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499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2" name="Group 10" descr="Table"/>
          <p:cNvGraphicFramePr>
            <a:graphicFrameLocks noGrp="1"/>
          </p:cNvGraphicFramePr>
          <p:nvPr/>
        </p:nvGraphicFramePr>
        <p:xfrm>
          <a:off x="609601" y="1904999"/>
          <a:ext cx="5486400" cy="3733802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477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1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8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17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0000" marR="120000" marT="46799" marB="46799" horzOverflow="overflow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Sales ($B)</a:t>
                      </a:r>
                    </a:p>
                  </a:txBody>
                  <a:tcPr marL="120000" marR="120000" marT="46799" marB="46799" horzOverflow="overflow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Chg</a:t>
                      </a:r>
                    </a:p>
                  </a:txBody>
                  <a:tcPr marL="120000" marR="120000" marT="46799" marB="46799" horzOverflow="overflow">
                    <a:solidFill>
                      <a:srgbClr val="257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9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Times New Roman"/>
                        </a:rPr>
                        <a:t> 2015</a:t>
                      </a: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6565" algn="dec"/>
                        </a:tabLs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Times New Roman"/>
                        </a:rPr>
                        <a:t>$38.1</a:t>
                      </a: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196850" algn="dec"/>
                        </a:tabLs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Times New Roman"/>
                        </a:rPr>
                        <a:t>12.0%</a:t>
                      </a: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09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 2014</a:t>
                      </a:r>
                      <a:endParaRPr lang="en-US" sz="2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6565" algn="dec"/>
                        </a:tabLs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Times New Roman"/>
                        </a:rPr>
                        <a:t>34.0</a:t>
                      </a: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196850" algn="dec"/>
                        </a:tabLs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Times New Roman"/>
                        </a:rPr>
                        <a:t>12.5</a:t>
                      </a: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09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 2013</a:t>
                      </a:r>
                      <a:endParaRPr lang="en-US" sz="2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6565" algn="dec"/>
                        </a:tabLs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Times New Roman"/>
                        </a:rPr>
                        <a:t>30.2</a:t>
                      </a: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196850" algn="dec"/>
                        </a:tabLs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Times New Roman"/>
                        </a:rPr>
                        <a:t>11.5</a:t>
                      </a: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09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 2012</a:t>
                      </a:r>
                      <a:endParaRPr lang="en-US" sz="2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6565" algn="dec"/>
                        </a:tabLs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Times New Roman"/>
                        </a:rPr>
                        <a:t>27.1</a:t>
                      </a: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196850" algn="dec"/>
                        </a:tabLs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Times New Roman"/>
                        </a:rPr>
                        <a:t>10.0</a:t>
                      </a: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22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 2011</a:t>
                      </a:r>
                      <a:endParaRPr lang="en-US" sz="2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6565" algn="dec"/>
                        </a:tabLs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Times New Roman"/>
                        </a:rPr>
                        <a:t>24.6</a:t>
                      </a: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196850" algn="dec"/>
                        </a:tabLs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Times New Roman"/>
                        </a:rPr>
                        <a:t>9.0</a:t>
                      </a: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22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 2010</a:t>
                      </a:r>
                      <a:endParaRPr lang="en-US" sz="2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6565" algn="dec"/>
                        </a:tabLs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22.6</a:t>
                      </a:r>
                      <a:endParaRPr lang="en-US" sz="2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196850" algn="dec"/>
                        </a:tabLs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7.5</a:t>
                      </a:r>
                      <a:endParaRPr lang="en-US" sz="2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00274" y="5739009"/>
            <a:ext cx="538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3300"/>
                </a:solidFill>
                <a:cs typeface="Arial" pitchFamily="34" charset="0"/>
              </a:rPr>
              <a:t>Packaged Facts, </a:t>
            </a:r>
            <a:r>
              <a:rPr lang="en-US" b="1" i="1" dirty="0">
                <a:solidFill>
                  <a:srgbClr val="003300"/>
                </a:solidFill>
                <a:cs typeface="Arial" pitchFamily="34" charset="0"/>
              </a:rPr>
              <a:t>Natural and Organic </a:t>
            </a:r>
            <a:br>
              <a:rPr lang="en-US" b="1" i="1" dirty="0">
                <a:solidFill>
                  <a:srgbClr val="003300"/>
                </a:solidFill>
                <a:cs typeface="Arial" pitchFamily="34" charset="0"/>
              </a:rPr>
            </a:br>
            <a:r>
              <a:rPr lang="en-US" b="1" i="1" dirty="0">
                <a:solidFill>
                  <a:srgbClr val="003300"/>
                </a:solidFill>
                <a:cs typeface="Arial" pitchFamily="34" charset="0"/>
              </a:rPr>
              <a:t>Foods &amp; Beverages</a:t>
            </a:r>
            <a:r>
              <a:rPr lang="en-US" b="1" dirty="0">
                <a:solidFill>
                  <a:srgbClr val="003300"/>
                </a:solidFill>
                <a:cs typeface="Arial" pitchFamily="34" charset="0"/>
              </a:rPr>
              <a:t> (July 2014)</a:t>
            </a:r>
            <a:endParaRPr lang="en-US" dirty="0">
              <a:solidFill>
                <a:srgbClr val="003300"/>
              </a:solidFill>
            </a:endParaRPr>
          </a:p>
        </p:txBody>
      </p:sp>
      <p:pic>
        <p:nvPicPr>
          <p:cNvPr id="59394" name="Picture 2" descr="C:\Users\dsprinkle.MARKETRESEARCH\Downloads\4colorsealGIF 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431" y="152400"/>
            <a:ext cx="1555531" cy="1524000"/>
          </a:xfrm>
          <a:prstGeom prst="rect">
            <a:avLst/>
          </a:prstGeom>
          <a:noFill/>
        </p:spPr>
      </p:pic>
      <p:graphicFrame>
        <p:nvGraphicFramePr>
          <p:cNvPr id="6" name="Group 10" descr="Table"/>
          <p:cNvGraphicFramePr>
            <a:graphicFrameLocks noGrp="1"/>
          </p:cNvGraphicFramePr>
          <p:nvPr/>
        </p:nvGraphicFramePr>
        <p:xfrm>
          <a:off x="6604000" y="1905001"/>
          <a:ext cx="5181600" cy="3733799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0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0000" marR="120000" marT="46799" marB="46799" anchor="ctr" horzOverflow="overflow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Sales ($M)</a:t>
                      </a:r>
                    </a:p>
                  </a:txBody>
                  <a:tcPr marL="120000" marR="120000" marT="46799" marB="46799" anchor="ctr" horzOverflow="overflow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Chg</a:t>
                      </a:r>
                    </a:p>
                  </a:txBody>
                  <a:tcPr marL="120000" marR="120000" marT="46799" marB="46799" anchor="ctr" horzOverflow="overflow">
                    <a:solidFill>
                      <a:srgbClr val="257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082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Times New Roman"/>
                        </a:rPr>
                        <a:t>$1,233</a:t>
                      </a: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Times New Roman"/>
                        </a:rPr>
                        <a:t>20%</a:t>
                      </a: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1082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2014</a:t>
                      </a:r>
                      <a:endParaRPr lang="en-US" sz="2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973.2</a:t>
                      </a:r>
                      <a:endParaRPr lang="en-US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20</a:t>
                      </a:r>
                      <a:endParaRPr lang="en-US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082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2013</a:t>
                      </a:r>
                      <a:endParaRPr lang="en-US" sz="2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810.8</a:t>
                      </a:r>
                      <a:endParaRPr lang="en-US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48</a:t>
                      </a:r>
                      <a:endParaRPr lang="en-US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1082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2012</a:t>
                      </a:r>
                      <a:endParaRPr lang="en-US" sz="2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547.6</a:t>
                      </a:r>
                      <a:endParaRPr lang="en-US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42</a:t>
                      </a:r>
                      <a:endParaRPr lang="en-US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40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2011</a:t>
                      </a:r>
                      <a:endParaRPr lang="en-US" sz="2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385.1</a:t>
                      </a:r>
                      <a:endParaRPr lang="en-US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27</a:t>
                      </a:r>
                      <a:endParaRPr lang="en-US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40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2010</a:t>
                      </a:r>
                      <a:endParaRPr lang="en-US" sz="2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303.5</a:t>
                      </a:r>
                      <a:endParaRPr lang="en-US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dirty="0">
                          <a:latin typeface="+mn-lt"/>
                          <a:ea typeface="Times New Roman"/>
                          <a:cs typeface="Arial"/>
                        </a:rPr>
                        <a:t>--</a:t>
                      </a:r>
                      <a:endParaRPr lang="en-US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257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2" descr="http://sportsontap.net/wp-content/uploads/2012/08/Gluten-Free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3706" y="165538"/>
            <a:ext cx="1518384" cy="1447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502400" y="5715848"/>
            <a:ext cx="528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3300"/>
                </a:solidFill>
                <a:cs typeface="Arial" pitchFamily="34" charset="0"/>
              </a:rPr>
              <a:t>Packaged Facts, </a:t>
            </a:r>
            <a:r>
              <a:rPr lang="en-US" b="1" i="1" dirty="0">
                <a:solidFill>
                  <a:srgbClr val="003300"/>
                </a:solidFill>
                <a:cs typeface="Arial" pitchFamily="34" charset="0"/>
              </a:rPr>
              <a:t>Gluten-Free Foods </a:t>
            </a:r>
            <a:br>
              <a:rPr lang="en-US" b="1" i="1" dirty="0">
                <a:solidFill>
                  <a:srgbClr val="003300"/>
                </a:solidFill>
                <a:cs typeface="Arial" pitchFamily="34" charset="0"/>
              </a:rPr>
            </a:br>
            <a:r>
              <a:rPr lang="en-US" b="1" i="1" dirty="0">
                <a:solidFill>
                  <a:srgbClr val="003300"/>
                </a:solidFill>
                <a:cs typeface="Arial" pitchFamily="34" charset="0"/>
              </a:rPr>
              <a:t>in the U.S. </a:t>
            </a:r>
            <a:r>
              <a:rPr lang="en-US" b="1" dirty="0">
                <a:solidFill>
                  <a:srgbClr val="003300"/>
                </a:solidFill>
                <a:cs typeface="Arial" pitchFamily="34" charset="0"/>
              </a:rPr>
              <a:t>(January 2015)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9" name="Title 11"/>
          <p:cNvSpPr txBox="1">
            <a:spLocks/>
          </p:cNvSpPr>
          <p:nvPr/>
        </p:nvSpPr>
        <p:spPr>
          <a:xfrm>
            <a:off x="357363" y="620274"/>
            <a:ext cx="4225158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21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U.S.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521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Retail Sales of Organic Foods and Beverages</a:t>
            </a:r>
            <a:r>
              <a:rPr lang="en-US" sz="2400" b="1" noProof="0" dirty="0">
                <a:solidFill>
                  <a:srgbClr val="00521D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noProof="0" dirty="0">
                <a:solidFill>
                  <a:srgbClr val="00521D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>
                <a:solidFill>
                  <a:srgbClr val="00521D"/>
                </a:solidFill>
                <a:latin typeface="+mj-lt"/>
                <a:ea typeface="+mj-ea"/>
                <a:cs typeface="+mj-cs"/>
              </a:rPr>
              <a:t>(in billions of dollars and % chg)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521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1"/>
          <p:cNvSpPr txBox="1">
            <a:spLocks/>
          </p:cNvSpPr>
          <p:nvPr/>
        </p:nvSpPr>
        <p:spPr>
          <a:xfrm>
            <a:off x="6127528" y="625534"/>
            <a:ext cx="437738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21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U.S.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521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Retail Sales of Gluten-Free Foods in Key Categories</a:t>
            </a:r>
            <a:r>
              <a:rPr lang="en-US" sz="2400" b="1" noProof="0" dirty="0">
                <a:solidFill>
                  <a:srgbClr val="00521D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noProof="0" dirty="0">
                <a:solidFill>
                  <a:srgbClr val="00521D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>
                <a:solidFill>
                  <a:srgbClr val="00521D"/>
                </a:solidFill>
                <a:latin typeface="+mj-lt"/>
                <a:ea typeface="+mj-ea"/>
                <a:cs typeface="+mj-cs"/>
              </a:rPr>
              <a:t>(in millions of dollars and % chg)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521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4935779"/>
              </p:ext>
            </p:extLst>
          </p:nvPr>
        </p:nvGraphicFramePr>
        <p:xfrm>
          <a:off x="183534" y="987989"/>
          <a:ext cx="6269817" cy="51290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1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8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  Bread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  Dairy Products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smtClean="0">
                          <a:solidFill>
                            <a:srgbClr val="003300"/>
                          </a:solidFill>
                          <a:latin typeface="Calibri"/>
                        </a:rPr>
                        <a:t>  Cold</a:t>
                      </a:r>
                      <a:r>
                        <a:rPr lang="en-US" sz="2000" b="1" i="0" u="none" strike="noStrike" baseline="0" smtClean="0">
                          <a:solidFill>
                            <a:srgbClr val="003300"/>
                          </a:solidFill>
                          <a:latin typeface="Calibri"/>
                        </a:rPr>
                        <a:t> Cereal</a:t>
                      </a:r>
                      <a:endParaRPr lang="en-US" sz="2000" b="1" i="0" u="none" strike="noStrike" dirty="0">
                        <a:solidFill>
                          <a:srgbClr val="0033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3300"/>
                          </a:solidFill>
                          <a:latin typeface="Calibri"/>
                        </a:rPr>
                        <a:t>28%</a:t>
                      </a:r>
                      <a:endParaRPr lang="en-US" sz="2000" b="1" i="0" u="none" strike="noStrike" dirty="0">
                        <a:solidFill>
                          <a:srgbClr val="0033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  Bottled/Canned Beverages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  Frozen</a:t>
                      </a:r>
                      <a:r>
                        <a:rPr lang="en-US" sz="2000" b="1" i="0" u="none" strike="noStrike" baseline="0" dirty="0">
                          <a:solidFill>
                            <a:srgbClr val="003300"/>
                          </a:solidFill>
                          <a:latin typeface="Calibri"/>
                        </a:rPr>
                        <a:t> Meals/Sides</a:t>
                      </a:r>
                      <a:endParaRPr lang="en-US" sz="2000" b="1" i="0" u="none" strike="noStrike" dirty="0">
                        <a:solidFill>
                          <a:srgbClr val="003300"/>
                        </a:solidFill>
                        <a:latin typeface="Calibri"/>
                      </a:endParaRP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  Meat/Poultry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2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  Oil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12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  Salty Snacks/Crackers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  Pasta/Noodles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  Hot Cereal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  Soups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  Sauces/Dressings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3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31290" y="6282400"/>
            <a:ext cx="8418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521D"/>
                </a:solidFill>
                <a:cs typeface="Arial" pitchFamily="34" charset="0"/>
              </a:rPr>
              <a:t>Source:  Packaged Facts National Consumer Survey, February 2016 </a:t>
            </a:r>
            <a:endParaRPr lang="en-US" b="1" dirty="0">
              <a:solidFill>
                <a:srgbClr val="00521D"/>
              </a:solidFill>
            </a:endParaRPr>
          </a:p>
        </p:txBody>
      </p:sp>
      <p:sp>
        <p:nvSpPr>
          <p:cNvPr id="9" name="Title 11"/>
          <p:cNvSpPr txBox="1">
            <a:spLocks/>
          </p:cNvSpPr>
          <p:nvPr/>
        </p:nvSpPr>
        <p:spPr>
          <a:xfrm>
            <a:off x="210207" y="1"/>
            <a:ext cx="11494113" cy="1166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US" sz="2200" b="1" dirty="0">
                <a:solidFill>
                  <a:srgbClr val="00521D"/>
                </a:solidFill>
              </a:rPr>
              <a:t>Percent of U.S. Shoppers Who Switched to Healthier Version in Past 12 Months, 2016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rgbClr val="00521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210" y="1176230"/>
            <a:ext cx="2089231" cy="1392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854508" y="1178532"/>
            <a:ext cx="1257962" cy="1407012"/>
          </a:xfrm>
          <a:prstGeom prst="rect">
            <a:avLst/>
          </a:prstGeom>
        </p:spPr>
      </p:pic>
      <p:pic>
        <p:nvPicPr>
          <p:cNvPr id="10" name="Picture 2" descr="http://ww1.prweb.com/prfiles/2015/02/10/12504298/oli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947" y="2998834"/>
            <a:ext cx="1616806" cy="1194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00% Grassf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6485" y="2909632"/>
            <a:ext cx="1790260" cy="1336546"/>
          </a:xfrm>
          <a:prstGeom prst="rect">
            <a:avLst/>
          </a:prstGeom>
          <a:noFill/>
        </p:spPr>
      </p:pic>
      <p:pic>
        <p:nvPicPr>
          <p:cNvPr id="12" name="Picture 4" descr="http://bmoreorganic.com/wp-content/uploads/2015/06/bottle-plain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3125" y="4445876"/>
            <a:ext cx="692659" cy="1744717"/>
          </a:xfrm>
          <a:prstGeom prst="rect">
            <a:avLst/>
          </a:prstGeom>
          <a:noFill/>
        </p:spPr>
      </p:pic>
      <p:pic>
        <p:nvPicPr>
          <p:cNvPr id="13" name="Picture 12" descr="Tyson Tastemakers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43394" y="1190329"/>
            <a:ext cx="2165128" cy="126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63200" y="2828628"/>
            <a:ext cx="1481957" cy="13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1537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3" name="Rectangle 3"/>
          <p:cNvSpPr>
            <a:spLocks noGrp="1" noChangeArrowheads="1"/>
          </p:cNvSpPr>
          <p:nvPr>
            <p:ph idx="1"/>
          </p:nvPr>
        </p:nvSpPr>
        <p:spPr>
          <a:xfrm>
            <a:off x="2767660" y="2459351"/>
            <a:ext cx="7658555" cy="4007069"/>
          </a:xfrm>
        </p:spPr>
        <p:txBody>
          <a:bodyPr>
            <a:noAutofit/>
          </a:bodyPr>
          <a:lstStyle/>
          <a:p>
            <a:pPr>
              <a:buClr>
                <a:srgbClr val="800080"/>
              </a:buClr>
              <a:buSzPct val="125000"/>
              <a:buNone/>
              <a:defRPr/>
            </a:pPr>
            <a:r>
              <a:rPr lang="en-US" b="1" i="1" dirty="0">
                <a:solidFill>
                  <a:srgbClr val="003300"/>
                </a:solidFill>
              </a:rPr>
              <a:t>   </a:t>
            </a:r>
            <a:endParaRPr lang="en-US" sz="3600" b="1" i="1" dirty="0">
              <a:solidFill>
                <a:srgbClr val="003300"/>
              </a:solidFill>
            </a:endParaRPr>
          </a:p>
          <a:p>
            <a:pPr>
              <a:buClr>
                <a:srgbClr val="800080"/>
              </a:buClr>
              <a:buSzPct val="125000"/>
              <a:buNone/>
              <a:defRPr/>
            </a:pPr>
            <a:r>
              <a:rPr lang="en-US" sz="3600" b="1" i="1" dirty="0" smtClean="0">
                <a:solidFill>
                  <a:srgbClr val="003300"/>
                </a:solidFill>
              </a:rPr>
              <a:t> what </a:t>
            </a:r>
            <a:r>
              <a:rPr lang="en-US" sz="3600" b="1" i="1" dirty="0">
                <a:solidFill>
                  <a:srgbClr val="003300"/>
                </a:solidFill>
              </a:rPr>
              <a:t>do consumers </a:t>
            </a:r>
            <a:r>
              <a:rPr lang="en-US" sz="3600" b="1" i="1" dirty="0" smtClean="0">
                <a:solidFill>
                  <a:srgbClr val="003300"/>
                </a:solidFill>
              </a:rPr>
              <a:t>want?</a:t>
            </a:r>
          </a:p>
          <a:p>
            <a:pPr>
              <a:buClr>
                <a:srgbClr val="800080"/>
              </a:buClr>
              <a:buSzPct val="125000"/>
              <a:buNone/>
              <a:defRPr/>
            </a:pPr>
            <a:endParaRPr lang="en-US" sz="3600" b="1" i="1" dirty="0" smtClean="0">
              <a:solidFill>
                <a:srgbClr val="003300"/>
              </a:solidFill>
            </a:endParaRPr>
          </a:p>
          <a:p>
            <a:pPr>
              <a:buClr>
                <a:srgbClr val="800080"/>
              </a:buClr>
              <a:buSzPct val="125000"/>
              <a:buFont typeface="Wingdings" pitchFamily="2" charset="2"/>
              <a:buChar char="Ø"/>
              <a:defRPr/>
            </a:pPr>
            <a:endParaRPr lang="en-US" sz="3600" b="1" i="1" dirty="0">
              <a:solidFill>
                <a:srgbClr val="003300"/>
              </a:solidFill>
            </a:endParaRPr>
          </a:p>
          <a:p>
            <a:pPr>
              <a:buClr>
                <a:srgbClr val="800080"/>
              </a:buClr>
              <a:buSzPct val="125000"/>
              <a:buFont typeface="Wingdings" pitchFamily="2" charset="2"/>
              <a:buChar char="Ø"/>
              <a:defRPr/>
            </a:pPr>
            <a:endParaRPr lang="en-US" sz="3600" b="1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0650" y="872370"/>
            <a:ext cx="11684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2A"/>
                </a:solidFill>
                <a:cs typeface="Arial" pitchFamily="34" charset="0"/>
              </a:rPr>
              <a:t>“Naturally occurring nutrients are better for  you</a:t>
            </a:r>
            <a:br>
              <a:rPr lang="en-US" sz="2800" b="1" dirty="0">
                <a:solidFill>
                  <a:srgbClr val="00002A"/>
                </a:solidFill>
                <a:cs typeface="Arial" pitchFamily="34" charset="0"/>
              </a:rPr>
            </a:br>
            <a:r>
              <a:rPr lang="en-US" sz="2800" b="1" dirty="0">
                <a:solidFill>
                  <a:srgbClr val="00002A"/>
                </a:solidFill>
                <a:cs typeface="Arial" pitchFamily="34" charset="0"/>
              </a:rPr>
              <a:t>than nutrients added in processed foods,” 2015</a:t>
            </a:r>
          </a:p>
        </p:txBody>
      </p:sp>
      <p:graphicFrame>
        <p:nvGraphicFramePr>
          <p:cNvPr id="8202" name="Group 10" descr="Table"/>
          <p:cNvGraphicFramePr>
            <a:graphicFrameLocks noGrp="1"/>
          </p:cNvGraphicFramePr>
          <p:nvPr/>
        </p:nvGraphicFramePr>
        <p:xfrm>
          <a:off x="2427843" y="2259720"/>
          <a:ext cx="6894785" cy="31562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5212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2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8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2A"/>
                        </a:solidFill>
                        <a:effectLst/>
                        <a:latin typeface="+mn-lt"/>
                      </a:endParaRP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8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Strongly disagree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88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Somewhat disagree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2A"/>
                        </a:solidFill>
                        <a:effectLst/>
                        <a:latin typeface="+mn-lt"/>
                      </a:endParaRP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88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Neither agree nor disagree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2A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120000" marR="120000" marT="46799" marB="4679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19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Somewhat agree</a:t>
                      </a:r>
                    </a:p>
                  </a:txBody>
                  <a:tcPr marL="120000" marR="120000" marT="46799" marB="46799" horzOverflow="overflow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120000" marR="120000" marT="46799" marB="46799" horzOverflow="overflow">
                    <a:solidFill>
                      <a:srgbClr val="257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19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Strongly agree</a:t>
                      </a:r>
                    </a:p>
                  </a:txBody>
                  <a:tcPr marL="120000" marR="120000" marT="46799" marB="46799" horzOverflow="overflow">
                    <a:solidFill>
                      <a:srgbClr val="2571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120000" marR="120000" marT="46799" marB="46799" horzOverflow="overflow">
                    <a:solidFill>
                      <a:srgbClr val="2571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28510" y="5525810"/>
            <a:ext cx="802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2A"/>
                </a:solidFill>
                <a:cs typeface="Arial" pitchFamily="34" charset="0"/>
              </a:rPr>
              <a:t>Source:  Packaged Facts Consumer Insights Survey, January 2015</a:t>
            </a:r>
            <a:endParaRPr lang="en-US" dirty="0">
              <a:solidFill>
                <a:srgbClr val="00002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9095" y="1636304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2A"/>
                </a:solidFill>
                <a:cs typeface="Arial" pitchFamily="34" charset="0"/>
              </a:rPr>
              <a:t>(percent of U.S. shoppers by level of agreement)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4 AMFE Scientific Program Template">
  <a:themeElements>
    <a:clrScheme name="Custom 1">
      <a:dk1>
        <a:sysClr val="windowText" lastClr="000000"/>
      </a:dk1>
      <a:lt1>
        <a:sysClr val="window" lastClr="FFFFFF"/>
      </a:lt1>
      <a:dk2>
        <a:srgbClr val="3F3F3F"/>
      </a:dk2>
      <a:lt2>
        <a:srgbClr val="EEECE1"/>
      </a:lt2>
      <a:accent1>
        <a:srgbClr val="5A85D7"/>
      </a:accent1>
      <a:accent2>
        <a:srgbClr val="739600"/>
      </a:accent2>
      <a:accent3>
        <a:srgbClr val="E98300"/>
      </a:accent3>
      <a:accent4>
        <a:srgbClr val="CD202C"/>
      </a:accent4>
      <a:accent5>
        <a:srgbClr val="FECB00"/>
      </a:accent5>
      <a:accent6>
        <a:srgbClr val="595959"/>
      </a:accent6>
      <a:hlink>
        <a:srgbClr val="5A85D7"/>
      </a:hlink>
      <a:folHlink>
        <a:srgbClr val="CD202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FT15 PowerPoint Template New Aspect Ratio" id="{5D48E081-98E3-40F1-AC8C-CDA6877F01AD}" vid="{914DCF69-9B04-42AA-A78A-0DEF3EB5E49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IFT15 PowerPoint Template New Aspect Ratio</Template>
  <TotalTime>1177</TotalTime>
  <Words>2087</Words>
  <Application>Microsoft Office PowerPoint</Application>
  <PresentationFormat>Custom</PresentationFormat>
  <Paragraphs>940</Paragraphs>
  <Slides>38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2014 AMFE Scientific Program Template</vt:lpstr>
      <vt:lpstr>Slide 1</vt:lpstr>
      <vt:lpstr>Slide 2</vt:lpstr>
      <vt:lpstr>“The food products I buy when grocery shopping have changed significantly, compared with 10 years ago,” 2016 (percent of U.S. shoppers age 30+)</vt:lpstr>
      <vt:lpstr>Slide 4</vt:lpstr>
      <vt:lpstr>Slide 5</vt:lpstr>
      <vt:lpstr>Slide 6</vt:lpstr>
      <vt:lpstr>Slide 7</vt:lpstr>
      <vt:lpstr>Slide 8</vt:lpstr>
      <vt:lpstr>“Naturally occurring nutrients are better for  you than nutrients added in processed foods,” 2015</vt:lpstr>
      <vt:lpstr>“When it comes to packaged food and beverage products, the fewer ingredients the better,” 2016 (percent of U.S. shoppers by level of agreement)</vt:lpstr>
      <vt:lpstr>Slide 11</vt:lpstr>
      <vt:lpstr>Are any of the following especially important to you in choosing the foods you eat?,  (percent of U.S. shoppers)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Takeaways</vt:lpstr>
    </vt:vector>
  </TitlesOfParts>
  <Company>Institute of Food Technologists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Brookshaw</dc:creator>
  <cp:lastModifiedBy>dsprinkle</cp:lastModifiedBy>
  <cp:revision>70</cp:revision>
  <dcterms:created xsi:type="dcterms:W3CDTF">2016-03-16T18:46:27Z</dcterms:created>
  <dcterms:modified xsi:type="dcterms:W3CDTF">2016-08-30T17:29:17Z</dcterms:modified>
</cp:coreProperties>
</file>